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91" r:id="rId2"/>
    <p:sldId id="344" r:id="rId3"/>
    <p:sldId id="328" r:id="rId4"/>
    <p:sldId id="327" r:id="rId5"/>
    <p:sldId id="329" r:id="rId6"/>
    <p:sldId id="333" r:id="rId7"/>
    <p:sldId id="335" r:id="rId8"/>
    <p:sldId id="336" r:id="rId9"/>
    <p:sldId id="337" r:id="rId10"/>
    <p:sldId id="338" r:id="rId11"/>
    <p:sldId id="343" r:id="rId12"/>
    <p:sldId id="340" r:id="rId13"/>
    <p:sldId id="341" r:id="rId14"/>
    <p:sldId id="34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ecretery General" initials="SecGen"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30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0" autoAdjust="0"/>
    <p:restoredTop sz="81619" autoAdjust="0"/>
  </p:normalViewPr>
  <p:slideViewPr>
    <p:cSldViewPr>
      <p:cViewPr varScale="1">
        <p:scale>
          <a:sx n="102" d="100"/>
          <a:sy n="102" d="100"/>
        </p:scale>
        <p:origin x="1928" y="184"/>
      </p:cViewPr>
      <p:guideLst>
        <p:guide orient="horz" pos="2160"/>
        <p:guide pos="2880"/>
      </p:guideLst>
    </p:cSldViewPr>
  </p:slideViewPr>
  <p:outlineViewPr>
    <p:cViewPr>
      <p:scale>
        <a:sx n="33" d="100"/>
        <a:sy n="33" d="100"/>
      </p:scale>
      <p:origin x="0" y="766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6BB198-B04C-488D-AB93-FF433E4EFAD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de-CH"/>
        </a:p>
      </dgm:t>
    </dgm:pt>
    <dgm:pt modelId="{034A5E87-A28E-4873-BF49-352A1E609CFD}">
      <dgm:prSet phldrT="[Text]" custT="1"/>
      <dgm:spPr>
        <a:solidFill>
          <a:srgbClr val="0A3087"/>
        </a:solidFill>
      </dgm:spPr>
      <dgm:t>
        <a:bodyPr/>
        <a:lstStyle/>
        <a:p>
          <a:r>
            <a:rPr lang="de-CH" sz="4400" dirty="0">
              <a:latin typeface="Helvetica Neue" panose="02000503000000020004" pitchFamily="2" charset="0"/>
              <a:ea typeface="Helvetica Neue" panose="02000503000000020004" pitchFamily="2" charset="0"/>
              <a:cs typeface="Helvetica Neue" panose="02000503000000020004" pitchFamily="2" charset="0"/>
            </a:rPr>
            <a:t>AA</a:t>
          </a:r>
        </a:p>
      </dgm:t>
    </dgm:pt>
    <dgm:pt modelId="{0A1F78DC-960D-44F3-8543-0E2AA5C310CE}" type="parTrans" cxnId="{6279E958-C77C-4D5C-92F0-BFF59AF132B1}">
      <dgm:prSet/>
      <dgm:spPr/>
      <dgm:t>
        <a:bodyPr/>
        <a:lstStyle/>
        <a:p>
          <a:endParaRPr lang="de-CH" sz="1600">
            <a:latin typeface="Arial" panose="020B0604020202020204" pitchFamily="34" charset="0"/>
            <a:cs typeface="Arial" panose="020B0604020202020204" pitchFamily="34" charset="0"/>
          </a:endParaRPr>
        </a:p>
      </dgm:t>
    </dgm:pt>
    <dgm:pt modelId="{B9AF7380-4629-4367-ABD0-8916CAA8C427}" type="sibTrans" cxnId="{6279E958-C77C-4D5C-92F0-BFF59AF132B1}">
      <dgm:prSet/>
      <dgm:spPr/>
      <dgm:t>
        <a:bodyPr/>
        <a:lstStyle/>
        <a:p>
          <a:endParaRPr lang="de-CH" sz="1600">
            <a:latin typeface="Arial" panose="020B0604020202020204" pitchFamily="34" charset="0"/>
            <a:cs typeface="Arial" panose="020B0604020202020204" pitchFamily="34" charset="0"/>
          </a:endParaRPr>
        </a:p>
      </dgm:t>
    </dgm:pt>
    <dgm:pt modelId="{765183AB-911D-4111-958E-DFBB1E1E327A}">
      <dgm:prSet phldrT="[Text]" custT="1"/>
      <dgm:spPr>
        <a:solidFill>
          <a:schemeClr val="bg1">
            <a:alpha val="90000"/>
          </a:schemeClr>
        </a:solidFill>
        <a:ln>
          <a:solidFill>
            <a:srgbClr val="0A3087"/>
          </a:solidFill>
        </a:ln>
      </dgm:spPr>
      <dgm:t>
        <a:bodyPr/>
        <a:lstStyle/>
        <a:p>
          <a:r>
            <a:rPr lang="de-CH" sz="1600" kern="1200" dirty="0" err="1">
              <a:solidFill>
                <a:srgbClr val="0A3087"/>
              </a:solidFill>
              <a:latin typeface="Helvetica Neue Light"/>
              <a:ea typeface="+mn-ea"/>
              <a:cs typeface="Helvetica Neue Light"/>
            </a:rPr>
            <a:t>Social</a:t>
          </a:r>
          <a:r>
            <a:rPr lang="de-CH" sz="1600" kern="1200" dirty="0">
              <a:solidFill>
                <a:srgbClr val="0A3087"/>
              </a:solidFill>
              <a:latin typeface="Helvetica Neue Light"/>
              <a:ea typeface="+mn-ea"/>
              <a:cs typeface="Helvetica Neue Light"/>
            </a:rPr>
            <a:t> Events</a:t>
          </a:r>
        </a:p>
      </dgm:t>
    </dgm:pt>
    <dgm:pt modelId="{DF0D86AF-18E8-4916-8C4F-946AC3927CAD}" type="parTrans" cxnId="{A2F8F8FE-891D-4191-80EF-BA27888B80F8}">
      <dgm:prSet/>
      <dgm:spPr/>
      <dgm:t>
        <a:bodyPr/>
        <a:lstStyle/>
        <a:p>
          <a:endParaRPr lang="de-CH" sz="1600">
            <a:latin typeface="Arial" panose="020B0604020202020204" pitchFamily="34" charset="0"/>
            <a:cs typeface="Arial" panose="020B0604020202020204" pitchFamily="34" charset="0"/>
          </a:endParaRPr>
        </a:p>
      </dgm:t>
    </dgm:pt>
    <dgm:pt modelId="{C6977F0D-A5EE-4339-8D91-D3EFDA3171E1}" type="sibTrans" cxnId="{A2F8F8FE-891D-4191-80EF-BA27888B80F8}">
      <dgm:prSet/>
      <dgm:spPr/>
      <dgm:t>
        <a:bodyPr/>
        <a:lstStyle/>
        <a:p>
          <a:endParaRPr lang="de-CH" sz="1600">
            <a:latin typeface="Arial" panose="020B0604020202020204" pitchFamily="34" charset="0"/>
            <a:cs typeface="Arial" panose="020B0604020202020204" pitchFamily="34" charset="0"/>
          </a:endParaRPr>
        </a:p>
      </dgm:t>
    </dgm:pt>
    <dgm:pt modelId="{8A43228E-4FDD-444B-9254-1D6580737612}">
      <dgm:prSet phldrT="[Text]" custT="1"/>
      <dgm:spPr>
        <a:solidFill>
          <a:schemeClr val="bg1">
            <a:alpha val="90000"/>
          </a:schemeClr>
        </a:solidFill>
        <a:ln>
          <a:solidFill>
            <a:srgbClr val="0A3087"/>
          </a:solidFill>
        </a:ln>
      </dgm:spPr>
      <dgm:t>
        <a:bodyPr/>
        <a:lstStyle/>
        <a:p>
          <a:r>
            <a:rPr lang="de-CH" sz="1600" kern="1200" dirty="0" err="1">
              <a:solidFill>
                <a:srgbClr val="0A3087"/>
              </a:solidFill>
              <a:latin typeface="Helvetica Neue Light"/>
              <a:ea typeface="+mn-ea"/>
              <a:cs typeface="Helvetica Neue Light"/>
            </a:rPr>
            <a:t>Lawyers@Work</a:t>
          </a:r>
          <a:r>
            <a:rPr lang="de-CH" sz="1600" kern="1200" dirty="0">
              <a:solidFill>
                <a:srgbClr val="0A3087"/>
              </a:solidFill>
              <a:latin typeface="Helvetica Neue Light"/>
              <a:ea typeface="+mn-ea"/>
              <a:cs typeface="Helvetica Neue Light"/>
            </a:rPr>
            <a:t> / Jus in </a:t>
          </a:r>
          <a:r>
            <a:rPr lang="de-CH" sz="1600" kern="1200" dirty="0" err="1">
              <a:solidFill>
                <a:srgbClr val="0A3087"/>
              </a:solidFill>
              <a:latin typeface="Helvetica Neue Light"/>
              <a:ea typeface="+mn-ea"/>
              <a:cs typeface="Helvetica Neue Light"/>
            </a:rPr>
            <a:t>Use</a:t>
          </a:r>
          <a:endParaRPr lang="de-CH" sz="1600" kern="1200" dirty="0">
            <a:solidFill>
              <a:srgbClr val="0A3087"/>
            </a:solidFill>
            <a:latin typeface="Helvetica Neue Light"/>
            <a:ea typeface="+mn-ea"/>
            <a:cs typeface="Helvetica Neue Light"/>
          </a:endParaRPr>
        </a:p>
      </dgm:t>
    </dgm:pt>
    <dgm:pt modelId="{0A40C477-8E85-486A-92B4-C778C8DC021D}" type="parTrans" cxnId="{A3ECFBDF-2AA2-4626-9FE8-7976F5A144B8}">
      <dgm:prSet/>
      <dgm:spPr/>
      <dgm:t>
        <a:bodyPr/>
        <a:lstStyle/>
        <a:p>
          <a:endParaRPr lang="de-CH" sz="1600">
            <a:latin typeface="Arial" panose="020B0604020202020204" pitchFamily="34" charset="0"/>
            <a:cs typeface="Arial" panose="020B0604020202020204" pitchFamily="34" charset="0"/>
          </a:endParaRPr>
        </a:p>
      </dgm:t>
    </dgm:pt>
    <dgm:pt modelId="{8FBE971B-2C0E-4493-B124-2A863EC2E297}" type="sibTrans" cxnId="{A3ECFBDF-2AA2-4626-9FE8-7976F5A144B8}">
      <dgm:prSet/>
      <dgm:spPr/>
      <dgm:t>
        <a:bodyPr/>
        <a:lstStyle/>
        <a:p>
          <a:endParaRPr lang="de-CH" sz="1600">
            <a:latin typeface="Arial" panose="020B0604020202020204" pitchFamily="34" charset="0"/>
            <a:cs typeface="Arial" panose="020B0604020202020204" pitchFamily="34" charset="0"/>
          </a:endParaRPr>
        </a:p>
      </dgm:t>
    </dgm:pt>
    <dgm:pt modelId="{583BA9F7-E631-42F5-BCD8-5C45AFE03C6A}">
      <dgm:prSet phldrT="[Text]" custT="1"/>
      <dgm:spPr>
        <a:solidFill>
          <a:srgbClr val="0A3087"/>
        </a:solidFill>
      </dgm:spPr>
      <dgm:t>
        <a:bodyPr/>
        <a:lstStyle/>
        <a:p>
          <a:r>
            <a:rPr lang="de-CH" sz="4400" dirty="0">
              <a:latin typeface="Helvetica Neue" panose="02000503000000020004" pitchFamily="2" charset="0"/>
              <a:ea typeface="Helvetica Neue" panose="02000503000000020004" pitchFamily="2" charset="0"/>
              <a:cs typeface="Helvetica Neue" panose="02000503000000020004" pitchFamily="2" charset="0"/>
            </a:rPr>
            <a:t>S&amp;C</a:t>
          </a:r>
        </a:p>
      </dgm:t>
    </dgm:pt>
    <dgm:pt modelId="{16440E13-B5C7-4ACB-BA5C-8C66E0F52FDD}" type="parTrans" cxnId="{07040C6C-CBC1-4FC1-A91A-F2381CC01D8F}">
      <dgm:prSet/>
      <dgm:spPr/>
      <dgm:t>
        <a:bodyPr/>
        <a:lstStyle/>
        <a:p>
          <a:endParaRPr lang="de-CH" sz="1600">
            <a:latin typeface="Arial" panose="020B0604020202020204" pitchFamily="34" charset="0"/>
            <a:cs typeface="Arial" panose="020B0604020202020204" pitchFamily="34" charset="0"/>
          </a:endParaRPr>
        </a:p>
      </dgm:t>
    </dgm:pt>
    <dgm:pt modelId="{56CFE8B0-DDC4-45CF-83C5-708A92DB4859}" type="sibTrans" cxnId="{07040C6C-CBC1-4FC1-A91A-F2381CC01D8F}">
      <dgm:prSet/>
      <dgm:spPr/>
      <dgm:t>
        <a:bodyPr/>
        <a:lstStyle/>
        <a:p>
          <a:endParaRPr lang="de-CH" sz="1600">
            <a:latin typeface="Arial" panose="020B0604020202020204" pitchFamily="34" charset="0"/>
            <a:cs typeface="Arial" panose="020B0604020202020204" pitchFamily="34" charset="0"/>
          </a:endParaRPr>
        </a:p>
      </dgm:t>
    </dgm:pt>
    <dgm:pt modelId="{2C5A91E5-0064-42A5-9913-BC649A1B7483}">
      <dgm:prSet phldrT="[Text]" custT="1"/>
      <dgm:spPr>
        <a:solidFill>
          <a:schemeClr val="bg1">
            <a:alpha val="90000"/>
          </a:schemeClr>
        </a:solidFill>
        <a:ln>
          <a:solidFill>
            <a:srgbClr val="0A3087">
              <a:alpha val="90000"/>
            </a:srgbClr>
          </a:solidFill>
        </a:ln>
      </dgm:spPr>
      <dgm:t>
        <a:bodyPr/>
        <a:lstStyle/>
        <a:p>
          <a:r>
            <a:rPr lang="de-CH" sz="1600" kern="1200" dirty="0">
              <a:solidFill>
                <a:srgbClr val="0A3087"/>
              </a:solidFill>
              <a:latin typeface="Helvetica Neue Light"/>
              <a:ea typeface="+mn-ea"/>
              <a:cs typeface="Helvetica Neue Light"/>
            </a:rPr>
            <a:t>Study Visits</a:t>
          </a:r>
        </a:p>
      </dgm:t>
    </dgm:pt>
    <dgm:pt modelId="{A38A1C2C-FA91-4604-B007-3C3FA6AD3D62}" type="parTrans" cxnId="{B3517F18-31C1-4F4B-86E8-806EA2DC060E}">
      <dgm:prSet/>
      <dgm:spPr/>
      <dgm:t>
        <a:bodyPr/>
        <a:lstStyle/>
        <a:p>
          <a:endParaRPr lang="de-CH" sz="1600">
            <a:latin typeface="Arial" panose="020B0604020202020204" pitchFamily="34" charset="0"/>
            <a:cs typeface="Arial" panose="020B0604020202020204" pitchFamily="34" charset="0"/>
          </a:endParaRPr>
        </a:p>
      </dgm:t>
    </dgm:pt>
    <dgm:pt modelId="{B63D8342-BDF2-47B1-920E-6149B222FF24}" type="sibTrans" cxnId="{B3517F18-31C1-4F4B-86E8-806EA2DC060E}">
      <dgm:prSet/>
      <dgm:spPr/>
      <dgm:t>
        <a:bodyPr/>
        <a:lstStyle/>
        <a:p>
          <a:endParaRPr lang="de-CH" sz="1600">
            <a:latin typeface="Arial" panose="020B0604020202020204" pitchFamily="34" charset="0"/>
            <a:cs typeface="Arial" panose="020B0604020202020204" pitchFamily="34" charset="0"/>
          </a:endParaRPr>
        </a:p>
      </dgm:t>
    </dgm:pt>
    <dgm:pt modelId="{E2B7DD7D-BDFC-428B-B1C2-57196AF1BAF6}">
      <dgm:prSet phldrT="[Text]" custT="1"/>
      <dgm:spPr>
        <a:solidFill>
          <a:schemeClr val="bg1">
            <a:alpha val="90000"/>
          </a:schemeClr>
        </a:solidFill>
        <a:ln>
          <a:solidFill>
            <a:srgbClr val="0A3087">
              <a:alpha val="90000"/>
            </a:srgbClr>
          </a:solidFill>
        </a:ln>
      </dgm:spPr>
      <dgm:t>
        <a:bodyPr/>
        <a:lstStyle/>
        <a:p>
          <a:r>
            <a:rPr lang="de-CH" sz="1600" kern="1200" dirty="0">
              <a:solidFill>
                <a:srgbClr val="0A3087"/>
              </a:solidFill>
              <a:latin typeface="Helvetica Neue Light"/>
              <a:ea typeface="+mn-ea"/>
              <a:cs typeface="Helvetica Neue Light"/>
            </a:rPr>
            <a:t>ELSA </a:t>
          </a:r>
          <a:r>
            <a:rPr lang="de-CH" sz="1600" kern="1200" dirty="0" err="1">
              <a:solidFill>
                <a:srgbClr val="0A3087"/>
              </a:solidFill>
              <a:latin typeface="Helvetica Neue Light"/>
              <a:ea typeface="+mn-ea"/>
              <a:cs typeface="Helvetica Neue Light"/>
            </a:rPr>
            <a:t>Delegations</a:t>
          </a:r>
          <a:endParaRPr lang="de-CH" sz="1600" kern="1200" dirty="0">
            <a:solidFill>
              <a:srgbClr val="0A3087"/>
            </a:solidFill>
            <a:latin typeface="Helvetica Neue Light"/>
            <a:ea typeface="+mn-ea"/>
            <a:cs typeface="Helvetica Neue Light"/>
          </a:endParaRPr>
        </a:p>
      </dgm:t>
    </dgm:pt>
    <dgm:pt modelId="{D5E40B10-E355-490B-8199-F7D0DBBB8976}" type="parTrans" cxnId="{0867376C-E320-45C3-8E88-E4CB7B5C268A}">
      <dgm:prSet/>
      <dgm:spPr/>
      <dgm:t>
        <a:bodyPr/>
        <a:lstStyle/>
        <a:p>
          <a:endParaRPr lang="de-CH" sz="1600">
            <a:latin typeface="Arial" panose="020B0604020202020204" pitchFamily="34" charset="0"/>
            <a:cs typeface="Arial" panose="020B0604020202020204" pitchFamily="34" charset="0"/>
          </a:endParaRPr>
        </a:p>
      </dgm:t>
    </dgm:pt>
    <dgm:pt modelId="{427E5DD6-9371-43C4-B34A-D3FED6FC64CC}" type="sibTrans" cxnId="{0867376C-E320-45C3-8E88-E4CB7B5C268A}">
      <dgm:prSet/>
      <dgm:spPr/>
      <dgm:t>
        <a:bodyPr/>
        <a:lstStyle/>
        <a:p>
          <a:endParaRPr lang="de-CH" sz="1600">
            <a:latin typeface="Arial" panose="020B0604020202020204" pitchFamily="34" charset="0"/>
            <a:cs typeface="Arial" panose="020B0604020202020204" pitchFamily="34" charset="0"/>
          </a:endParaRPr>
        </a:p>
      </dgm:t>
    </dgm:pt>
    <dgm:pt modelId="{E4D47E0B-3A56-41B6-9635-D7F89357A051}">
      <dgm:prSet phldrT="[Text]" custT="1"/>
      <dgm:spPr>
        <a:solidFill>
          <a:srgbClr val="0A3087"/>
        </a:solidFill>
      </dgm:spPr>
      <dgm:t>
        <a:bodyPr/>
        <a:lstStyle/>
        <a:p>
          <a:r>
            <a:rPr lang="de-CH" sz="4000" dirty="0" err="1">
              <a:latin typeface="Helvetica Neue" panose="02000503000000020004" pitchFamily="2" charset="0"/>
              <a:ea typeface="Helvetica Neue" panose="02000503000000020004" pitchFamily="2" charset="0"/>
              <a:cs typeface="Helvetica Neue" panose="02000503000000020004" pitchFamily="2" charset="0"/>
            </a:rPr>
            <a:t>Traineeship</a:t>
          </a:r>
          <a:endParaRPr lang="de-CH" sz="4000" dirty="0">
            <a:latin typeface="Helvetica Neue" panose="02000503000000020004" pitchFamily="2" charset="0"/>
            <a:ea typeface="Helvetica Neue" panose="02000503000000020004" pitchFamily="2" charset="0"/>
            <a:cs typeface="Helvetica Neue" panose="02000503000000020004" pitchFamily="2" charset="0"/>
          </a:endParaRPr>
        </a:p>
      </dgm:t>
    </dgm:pt>
    <dgm:pt modelId="{AF655EB1-2CB4-484E-8D28-284658F51893}" type="parTrans" cxnId="{3E233C96-D959-4AD7-AF76-48EF13B5959B}">
      <dgm:prSet/>
      <dgm:spPr/>
      <dgm:t>
        <a:bodyPr/>
        <a:lstStyle/>
        <a:p>
          <a:endParaRPr lang="de-CH" sz="1600">
            <a:latin typeface="Arial" panose="020B0604020202020204" pitchFamily="34" charset="0"/>
            <a:cs typeface="Arial" panose="020B0604020202020204" pitchFamily="34" charset="0"/>
          </a:endParaRPr>
        </a:p>
      </dgm:t>
    </dgm:pt>
    <dgm:pt modelId="{87EA298B-C0BE-44AE-8957-5409697E073C}" type="sibTrans" cxnId="{3E233C96-D959-4AD7-AF76-48EF13B5959B}">
      <dgm:prSet/>
      <dgm:spPr/>
      <dgm:t>
        <a:bodyPr/>
        <a:lstStyle/>
        <a:p>
          <a:endParaRPr lang="de-CH" sz="1600">
            <a:latin typeface="Arial" panose="020B0604020202020204" pitchFamily="34" charset="0"/>
            <a:cs typeface="Arial" panose="020B0604020202020204" pitchFamily="34" charset="0"/>
          </a:endParaRPr>
        </a:p>
      </dgm:t>
    </dgm:pt>
    <dgm:pt modelId="{6FB7C4C7-1CAD-460A-83B2-D78ABB08F97B}">
      <dgm:prSet phldrT="[Text]" custT="1"/>
      <dgm:spPr>
        <a:noFill/>
        <a:ln>
          <a:solidFill>
            <a:srgbClr val="0A3087">
              <a:alpha val="90000"/>
            </a:srgbClr>
          </a:solidFill>
        </a:ln>
      </dgm:spPr>
      <dgm:t>
        <a:bodyPr/>
        <a:lstStyle/>
        <a:p>
          <a:r>
            <a:rPr lang="de-CH" sz="1600" kern="1200" dirty="0">
              <a:solidFill>
                <a:srgbClr val="0A3087"/>
              </a:solidFill>
              <a:latin typeface="Helvetica Neue Light"/>
              <a:ea typeface="+mn-ea"/>
              <a:cs typeface="Helvetica Neue Light"/>
            </a:rPr>
            <a:t>Praktika in der ganzen Welt</a:t>
          </a:r>
        </a:p>
      </dgm:t>
    </dgm:pt>
    <dgm:pt modelId="{54D086BA-1098-454A-9601-97CD17FCA7B3}" type="parTrans" cxnId="{CA261667-E0DD-4FA3-B6DC-A9FCF5CD2674}">
      <dgm:prSet/>
      <dgm:spPr/>
      <dgm:t>
        <a:bodyPr/>
        <a:lstStyle/>
        <a:p>
          <a:endParaRPr lang="de-CH" sz="1600">
            <a:latin typeface="Arial" panose="020B0604020202020204" pitchFamily="34" charset="0"/>
            <a:cs typeface="Arial" panose="020B0604020202020204" pitchFamily="34" charset="0"/>
          </a:endParaRPr>
        </a:p>
      </dgm:t>
    </dgm:pt>
    <dgm:pt modelId="{CA3C10FB-BA25-4A02-859F-C8B580A73EF5}" type="sibTrans" cxnId="{CA261667-E0DD-4FA3-B6DC-A9FCF5CD2674}">
      <dgm:prSet/>
      <dgm:spPr/>
      <dgm:t>
        <a:bodyPr/>
        <a:lstStyle/>
        <a:p>
          <a:endParaRPr lang="de-CH" sz="1600">
            <a:latin typeface="Arial" panose="020B0604020202020204" pitchFamily="34" charset="0"/>
            <a:cs typeface="Arial" panose="020B0604020202020204" pitchFamily="34" charset="0"/>
          </a:endParaRPr>
        </a:p>
      </dgm:t>
    </dgm:pt>
    <dgm:pt modelId="{3D3596A9-9F90-43AE-B131-04DCF869C879}">
      <dgm:prSet phldrT="[Text]" custT="1"/>
      <dgm:spPr>
        <a:noFill/>
        <a:ln>
          <a:solidFill>
            <a:srgbClr val="0A3087">
              <a:alpha val="90000"/>
            </a:srgbClr>
          </a:solidFill>
        </a:ln>
      </dgm:spPr>
      <dgm:t>
        <a:bodyPr/>
        <a:lstStyle/>
        <a:p>
          <a:r>
            <a:rPr lang="de-CH" sz="1600" kern="1200" dirty="0">
              <a:solidFill>
                <a:srgbClr val="0A3087"/>
              </a:solidFill>
              <a:latin typeface="Helvetica Neue Light"/>
              <a:ea typeface="+mn-ea"/>
              <a:cs typeface="Helvetica Neue Light"/>
            </a:rPr>
            <a:t>Ausschreibung 2x jährlich</a:t>
          </a:r>
        </a:p>
      </dgm:t>
    </dgm:pt>
    <dgm:pt modelId="{E6F9D58C-1957-4803-867F-39AA7F7D146E}" type="parTrans" cxnId="{7E6ED69C-1567-4E22-A6E8-347C3FE56BB8}">
      <dgm:prSet/>
      <dgm:spPr/>
      <dgm:t>
        <a:bodyPr/>
        <a:lstStyle/>
        <a:p>
          <a:endParaRPr lang="de-CH" sz="1600">
            <a:latin typeface="Arial" panose="020B0604020202020204" pitchFamily="34" charset="0"/>
            <a:cs typeface="Arial" panose="020B0604020202020204" pitchFamily="34" charset="0"/>
          </a:endParaRPr>
        </a:p>
      </dgm:t>
    </dgm:pt>
    <dgm:pt modelId="{82E5FC6F-1134-47BD-B2C6-AC8C4800731D}" type="sibTrans" cxnId="{7E6ED69C-1567-4E22-A6E8-347C3FE56BB8}">
      <dgm:prSet/>
      <dgm:spPr/>
      <dgm:t>
        <a:bodyPr/>
        <a:lstStyle/>
        <a:p>
          <a:endParaRPr lang="de-CH" sz="1600">
            <a:latin typeface="Arial" panose="020B0604020202020204" pitchFamily="34" charset="0"/>
            <a:cs typeface="Arial" panose="020B0604020202020204" pitchFamily="34" charset="0"/>
          </a:endParaRPr>
        </a:p>
      </dgm:t>
    </dgm:pt>
    <dgm:pt modelId="{BBAC325B-726B-4991-A7E2-83DB3EEF89C0}">
      <dgm:prSet phldrT="[Text]" custT="1"/>
      <dgm:spPr>
        <a:solidFill>
          <a:schemeClr val="bg1">
            <a:alpha val="90000"/>
          </a:schemeClr>
        </a:solidFill>
        <a:ln>
          <a:solidFill>
            <a:srgbClr val="0A3087"/>
          </a:solidFill>
        </a:ln>
      </dgm:spPr>
      <dgm:t>
        <a:bodyPr/>
        <a:lstStyle/>
        <a:p>
          <a:r>
            <a:rPr lang="de-CH" sz="1600" kern="1200" dirty="0" err="1">
              <a:solidFill>
                <a:srgbClr val="0A3087"/>
              </a:solidFill>
              <a:latin typeface="Helvetica Neue Light"/>
              <a:ea typeface="+mn-ea"/>
              <a:cs typeface="Helvetica Neue Light"/>
            </a:rPr>
            <a:t>Moot</a:t>
          </a:r>
          <a:r>
            <a:rPr lang="de-CH" sz="1600" kern="1200" dirty="0">
              <a:solidFill>
                <a:srgbClr val="0A3087"/>
              </a:solidFill>
              <a:latin typeface="Helvetica Neue Light"/>
              <a:ea typeface="+mn-ea"/>
              <a:cs typeface="Helvetica Neue Light"/>
            </a:rPr>
            <a:t> Court </a:t>
          </a:r>
          <a:r>
            <a:rPr lang="de-CH" sz="1600" kern="1200" dirty="0" err="1">
              <a:solidFill>
                <a:srgbClr val="0A3087"/>
              </a:solidFill>
              <a:latin typeface="Helvetica Neue Light"/>
              <a:ea typeface="+mn-ea"/>
              <a:cs typeface="Helvetica Neue Light"/>
            </a:rPr>
            <a:t>Competitions</a:t>
          </a:r>
          <a:endParaRPr lang="de-CH" sz="1600" kern="1200" dirty="0">
            <a:solidFill>
              <a:srgbClr val="0A3087"/>
            </a:solidFill>
            <a:latin typeface="Helvetica Neue Light"/>
            <a:ea typeface="+mn-ea"/>
            <a:cs typeface="Helvetica Neue Light"/>
          </a:endParaRPr>
        </a:p>
      </dgm:t>
    </dgm:pt>
    <dgm:pt modelId="{CB8EB30B-7093-43E9-8D8B-F55FE5F63F0E}" type="parTrans" cxnId="{C982FC3A-53CA-49A7-97D7-1A60A61C1768}">
      <dgm:prSet/>
      <dgm:spPr/>
      <dgm:t>
        <a:bodyPr/>
        <a:lstStyle/>
        <a:p>
          <a:endParaRPr lang="de-CH" sz="1600">
            <a:latin typeface="Arial" panose="020B0604020202020204" pitchFamily="34" charset="0"/>
            <a:cs typeface="Arial" panose="020B0604020202020204" pitchFamily="34" charset="0"/>
          </a:endParaRPr>
        </a:p>
      </dgm:t>
    </dgm:pt>
    <dgm:pt modelId="{32138E04-FC7E-4D76-8D2B-6E2A780921F3}" type="sibTrans" cxnId="{C982FC3A-53CA-49A7-97D7-1A60A61C1768}">
      <dgm:prSet/>
      <dgm:spPr/>
      <dgm:t>
        <a:bodyPr/>
        <a:lstStyle/>
        <a:p>
          <a:endParaRPr lang="de-CH" sz="1600">
            <a:latin typeface="Arial" panose="020B0604020202020204" pitchFamily="34" charset="0"/>
            <a:cs typeface="Arial" panose="020B0604020202020204" pitchFamily="34" charset="0"/>
          </a:endParaRPr>
        </a:p>
      </dgm:t>
    </dgm:pt>
    <dgm:pt modelId="{E131F926-50CE-4D35-B1D6-A98997F045EC}">
      <dgm:prSet phldrT="[Text]" custT="1"/>
      <dgm:spPr>
        <a:solidFill>
          <a:schemeClr val="bg1">
            <a:alpha val="90000"/>
          </a:schemeClr>
        </a:solidFill>
        <a:ln>
          <a:solidFill>
            <a:srgbClr val="0A3087">
              <a:alpha val="90000"/>
            </a:srgbClr>
          </a:solidFill>
        </a:ln>
      </dgm:spPr>
      <dgm:t>
        <a:bodyPr/>
        <a:lstStyle/>
        <a:p>
          <a:r>
            <a:rPr lang="de-CH" sz="1600" kern="1200" dirty="0">
              <a:solidFill>
                <a:srgbClr val="0A3087"/>
              </a:solidFill>
              <a:latin typeface="Helvetica Neue Light"/>
              <a:ea typeface="+mn-ea"/>
              <a:cs typeface="Helvetica Neue Light"/>
            </a:rPr>
            <a:t>Summer &amp; Winter Law Schools</a:t>
          </a:r>
        </a:p>
      </dgm:t>
    </dgm:pt>
    <dgm:pt modelId="{2D719CA6-24DF-4E01-937A-D041EE1E1697}" type="parTrans" cxnId="{4250ADB1-B889-489C-9C08-B406DD7F3397}">
      <dgm:prSet/>
      <dgm:spPr/>
      <dgm:t>
        <a:bodyPr/>
        <a:lstStyle/>
        <a:p>
          <a:endParaRPr lang="de-CH" sz="1600">
            <a:latin typeface="Arial" panose="020B0604020202020204" pitchFamily="34" charset="0"/>
            <a:cs typeface="Arial" panose="020B0604020202020204" pitchFamily="34" charset="0"/>
          </a:endParaRPr>
        </a:p>
      </dgm:t>
    </dgm:pt>
    <dgm:pt modelId="{A5561F66-7DFF-447E-A695-FA1D54B4FA52}" type="sibTrans" cxnId="{4250ADB1-B889-489C-9C08-B406DD7F3397}">
      <dgm:prSet/>
      <dgm:spPr/>
      <dgm:t>
        <a:bodyPr/>
        <a:lstStyle/>
        <a:p>
          <a:endParaRPr lang="de-CH" sz="1600">
            <a:latin typeface="Arial" panose="020B0604020202020204" pitchFamily="34" charset="0"/>
            <a:cs typeface="Arial" panose="020B0604020202020204" pitchFamily="34" charset="0"/>
          </a:endParaRPr>
        </a:p>
      </dgm:t>
    </dgm:pt>
    <dgm:pt modelId="{83017857-61C5-4183-BC48-0A07EDEB0BEC}" type="pres">
      <dgm:prSet presAssocID="{A86BB198-B04C-488D-AB93-FF433E4EFADA}" presName="Name0" presStyleCnt="0">
        <dgm:presLayoutVars>
          <dgm:dir/>
          <dgm:animLvl val="lvl"/>
          <dgm:resizeHandles val="exact"/>
        </dgm:presLayoutVars>
      </dgm:prSet>
      <dgm:spPr/>
    </dgm:pt>
    <dgm:pt modelId="{7139987F-D26C-4C2D-BC9E-DD6CBCEF4243}" type="pres">
      <dgm:prSet presAssocID="{034A5E87-A28E-4873-BF49-352A1E609CFD}" presName="linNode" presStyleCnt="0"/>
      <dgm:spPr/>
    </dgm:pt>
    <dgm:pt modelId="{01C6E416-452C-46B2-8F70-483D9CB3523E}" type="pres">
      <dgm:prSet presAssocID="{034A5E87-A28E-4873-BF49-352A1E609CFD}" presName="parentText" presStyleLbl="node1" presStyleIdx="0" presStyleCnt="3">
        <dgm:presLayoutVars>
          <dgm:chMax val="1"/>
          <dgm:bulletEnabled val="1"/>
        </dgm:presLayoutVars>
      </dgm:prSet>
      <dgm:spPr/>
    </dgm:pt>
    <dgm:pt modelId="{1C3EA1CC-CB3C-421E-9095-947287C1A960}" type="pres">
      <dgm:prSet presAssocID="{034A5E87-A28E-4873-BF49-352A1E609CFD}" presName="descendantText" presStyleLbl="alignAccFollowNode1" presStyleIdx="0" presStyleCnt="3">
        <dgm:presLayoutVars>
          <dgm:bulletEnabled val="1"/>
        </dgm:presLayoutVars>
      </dgm:prSet>
      <dgm:spPr/>
    </dgm:pt>
    <dgm:pt modelId="{55F949B6-0541-4079-9EE9-D5CD464B7AA8}" type="pres">
      <dgm:prSet presAssocID="{B9AF7380-4629-4367-ABD0-8916CAA8C427}" presName="sp" presStyleCnt="0"/>
      <dgm:spPr/>
    </dgm:pt>
    <dgm:pt modelId="{4565B005-575D-4A4A-A1E2-F41BFEDC3443}" type="pres">
      <dgm:prSet presAssocID="{583BA9F7-E631-42F5-BCD8-5C45AFE03C6A}" presName="linNode" presStyleCnt="0"/>
      <dgm:spPr/>
    </dgm:pt>
    <dgm:pt modelId="{DD0EEC15-5BC7-4764-851F-3AA082CF8488}" type="pres">
      <dgm:prSet presAssocID="{583BA9F7-E631-42F5-BCD8-5C45AFE03C6A}" presName="parentText" presStyleLbl="node1" presStyleIdx="1" presStyleCnt="3">
        <dgm:presLayoutVars>
          <dgm:chMax val="1"/>
          <dgm:bulletEnabled val="1"/>
        </dgm:presLayoutVars>
      </dgm:prSet>
      <dgm:spPr/>
    </dgm:pt>
    <dgm:pt modelId="{6C2C3246-6ADD-4ABF-B6E1-D2C52308255A}" type="pres">
      <dgm:prSet presAssocID="{583BA9F7-E631-42F5-BCD8-5C45AFE03C6A}" presName="descendantText" presStyleLbl="alignAccFollowNode1" presStyleIdx="1" presStyleCnt="3">
        <dgm:presLayoutVars>
          <dgm:bulletEnabled val="1"/>
        </dgm:presLayoutVars>
      </dgm:prSet>
      <dgm:spPr/>
    </dgm:pt>
    <dgm:pt modelId="{BA9E83E2-09CB-4C97-A71F-A03C7F9A4067}" type="pres">
      <dgm:prSet presAssocID="{56CFE8B0-DDC4-45CF-83C5-708A92DB4859}" presName="sp" presStyleCnt="0"/>
      <dgm:spPr/>
    </dgm:pt>
    <dgm:pt modelId="{52F6591B-B138-4BF6-8F4D-59CA1C09F743}" type="pres">
      <dgm:prSet presAssocID="{E4D47E0B-3A56-41B6-9635-D7F89357A051}" presName="linNode" presStyleCnt="0"/>
      <dgm:spPr/>
    </dgm:pt>
    <dgm:pt modelId="{3140738E-E2D5-4734-8614-D2E3F4B48278}" type="pres">
      <dgm:prSet presAssocID="{E4D47E0B-3A56-41B6-9635-D7F89357A051}" presName="parentText" presStyleLbl="node1" presStyleIdx="2" presStyleCnt="3">
        <dgm:presLayoutVars>
          <dgm:chMax val="1"/>
          <dgm:bulletEnabled val="1"/>
        </dgm:presLayoutVars>
      </dgm:prSet>
      <dgm:spPr/>
    </dgm:pt>
    <dgm:pt modelId="{EA0FB2CE-D67F-4B6D-9BDD-F7572067581B}" type="pres">
      <dgm:prSet presAssocID="{E4D47E0B-3A56-41B6-9635-D7F89357A051}" presName="descendantText" presStyleLbl="alignAccFollowNode1" presStyleIdx="2" presStyleCnt="3">
        <dgm:presLayoutVars>
          <dgm:bulletEnabled val="1"/>
        </dgm:presLayoutVars>
      </dgm:prSet>
      <dgm:spPr/>
    </dgm:pt>
  </dgm:ptLst>
  <dgm:cxnLst>
    <dgm:cxn modelId="{3DD4F910-F7EA-45EB-B0AA-01ECCC5A8E20}" type="presOf" srcId="{8A43228E-4FDD-444B-9254-1D6580737612}" destId="{1C3EA1CC-CB3C-421E-9095-947287C1A960}" srcOrd="0" destOrd="1" presId="urn:microsoft.com/office/officeart/2005/8/layout/vList5"/>
    <dgm:cxn modelId="{B3517F18-31C1-4F4B-86E8-806EA2DC060E}" srcId="{583BA9F7-E631-42F5-BCD8-5C45AFE03C6A}" destId="{2C5A91E5-0064-42A5-9913-BC649A1B7483}" srcOrd="0" destOrd="0" parTransId="{A38A1C2C-FA91-4604-B007-3C3FA6AD3D62}" sibTransId="{B63D8342-BDF2-47B1-920E-6149B222FF24}"/>
    <dgm:cxn modelId="{9AEF6220-34FD-4BEB-9866-EB7635075A82}" type="presOf" srcId="{E131F926-50CE-4D35-B1D6-A98997F045EC}" destId="{6C2C3246-6ADD-4ABF-B6E1-D2C52308255A}" srcOrd="0" destOrd="2" presId="urn:microsoft.com/office/officeart/2005/8/layout/vList5"/>
    <dgm:cxn modelId="{AF6CE331-25BF-4AE0-8DB5-2DB4B98581F5}" type="presOf" srcId="{E2B7DD7D-BDFC-428B-B1C2-57196AF1BAF6}" destId="{6C2C3246-6ADD-4ABF-B6E1-D2C52308255A}" srcOrd="0" destOrd="1" presId="urn:microsoft.com/office/officeart/2005/8/layout/vList5"/>
    <dgm:cxn modelId="{C982FC3A-53CA-49A7-97D7-1A60A61C1768}" srcId="{034A5E87-A28E-4873-BF49-352A1E609CFD}" destId="{BBAC325B-726B-4991-A7E2-83DB3EEF89C0}" srcOrd="2" destOrd="0" parTransId="{CB8EB30B-7093-43E9-8D8B-F55FE5F63F0E}" sibTransId="{32138E04-FC7E-4D76-8D2B-6E2A780921F3}"/>
    <dgm:cxn modelId="{B2486441-B283-4DC5-8F0D-A23E911E6215}" type="presOf" srcId="{A86BB198-B04C-488D-AB93-FF433E4EFADA}" destId="{83017857-61C5-4183-BC48-0A07EDEB0BEC}" srcOrd="0" destOrd="0" presId="urn:microsoft.com/office/officeart/2005/8/layout/vList5"/>
    <dgm:cxn modelId="{6279E958-C77C-4D5C-92F0-BFF59AF132B1}" srcId="{A86BB198-B04C-488D-AB93-FF433E4EFADA}" destId="{034A5E87-A28E-4873-BF49-352A1E609CFD}" srcOrd="0" destOrd="0" parTransId="{0A1F78DC-960D-44F3-8543-0E2AA5C310CE}" sibTransId="{B9AF7380-4629-4367-ABD0-8916CAA8C427}"/>
    <dgm:cxn modelId="{CA261667-E0DD-4FA3-B6DC-A9FCF5CD2674}" srcId="{E4D47E0B-3A56-41B6-9635-D7F89357A051}" destId="{6FB7C4C7-1CAD-460A-83B2-D78ABB08F97B}" srcOrd="0" destOrd="0" parTransId="{54D086BA-1098-454A-9601-97CD17FCA7B3}" sibTransId="{CA3C10FB-BA25-4A02-859F-C8B580A73EF5}"/>
    <dgm:cxn modelId="{07040C6C-CBC1-4FC1-A91A-F2381CC01D8F}" srcId="{A86BB198-B04C-488D-AB93-FF433E4EFADA}" destId="{583BA9F7-E631-42F5-BCD8-5C45AFE03C6A}" srcOrd="1" destOrd="0" parTransId="{16440E13-B5C7-4ACB-BA5C-8C66E0F52FDD}" sibTransId="{56CFE8B0-DDC4-45CF-83C5-708A92DB4859}"/>
    <dgm:cxn modelId="{0867376C-E320-45C3-8E88-E4CB7B5C268A}" srcId="{583BA9F7-E631-42F5-BCD8-5C45AFE03C6A}" destId="{E2B7DD7D-BDFC-428B-B1C2-57196AF1BAF6}" srcOrd="1" destOrd="0" parTransId="{D5E40B10-E355-490B-8199-F7D0DBBB8976}" sibTransId="{427E5DD6-9371-43C4-B34A-D3FED6FC64CC}"/>
    <dgm:cxn modelId="{8D622273-5FF4-48B3-83F9-AD6C250C2033}" type="presOf" srcId="{583BA9F7-E631-42F5-BCD8-5C45AFE03C6A}" destId="{DD0EEC15-5BC7-4764-851F-3AA082CF8488}" srcOrd="0" destOrd="0" presId="urn:microsoft.com/office/officeart/2005/8/layout/vList5"/>
    <dgm:cxn modelId="{A7FC8A73-68DF-4531-AB83-DF4697080A1E}" type="presOf" srcId="{3D3596A9-9F90-43AE-B131-04DCF869C879}" destId="{EA0FB2CE-D67F-4B6D-9BDD-F7572067581B}" srcOrd="0" destOrd="1" presId="urn:microsoft.com/office/officeart/2005/8/layout/vList5"/>
    <dgm:cxn modelId="{3E233C96-D959-4AD7-AF76-48EF13B5959B}" srcId="{A86BB198-B04C-488D-AB93-FF433E4EFADA}" destId="{E4D47E0B-3A56-41B6-9635-D7F89357A051}" srcOrd="2" destOrd="0" parTransId="{AF655EB1-2CB4-484E-8D28-284658F51893}" sibTransId="{87EA298B-C0BE-44AE-8957-5409697E073C}"/>
    <dgm:cxn modelId="{7E6ED69C-1567-4E22-A6E8-347C3FE56BB8}" srcId="{E4D47E0B-3A56-41B6-9635-D7F89357A051}" destId="{3D3596A9-9F90-43AE-B131-04DCF869C879}" srcOrd="1" destOrd="0" parTransId="{E6F9D58C-1957-4803-867F-39AA7F7D146E}" sibTransId="{82E5FC6F-1134-47BD-B2C6-AC8C4800731D}"/>
    <dgm:cxn modelId="{4250ADB1-B889-489C-9C08-B406DD7F3397}" srcId="{583BA9F7-E631-42F5-BCD8-5C45AFE03C6A}" destId="{E131F926-50CE-4D35-B1D6-A98997F045EC}" srcOrd="2" destOrd="0" parTransId="{2D719CA6-24DF-4E01-937A-D041EE1E1697}" sibTransId="{A5561F66-7DFF-447E-A695-FA1D54B4FA52}"/>
    <dgm:cxn modelId="{E564EEB6-C37A-408E-BA70-93B9EB2C6BEB}" type="presOf" srcId="{6FB7C4C7-1CAD-460A-83B2-D78ABB08F97B}" destId="{EA0FB2CE-D67F-4B6D-9BDD-F7572067581B}" srcOrd="0" destOrd="0" presId="urn:microsoft.com/office/officeart/2005/8/layout/vList5"/>
    <dgm:cxn modelId="{15B776C0-2876-46C4-9C33-6AF4776458AA}" type="presOf" srcId="{2C5A91E5-0064-42A5-9913-BC649A1B7483}" destId="{6C2C3246-6ADD-4ABF-B6E1-D2C52308255A}" srcOrd="0" destOrd="0" presId="urn:microsoft.com/office/officeart/2005/8/layout/vList5"/>
    <dgm:cxn modelId="{D18AA9C1-B640-446C-99CD-157D12DD0994}" type="presOf" srcId="{BBAC325B-726B-4991-A7E2-83DB3EEF89C0}" destId="{1C3EA1CC-CB3C-421E-9095-947287C1A960}" srcOrd="0" destOrd="2" presId="urn:microsoft.com/office/officeart/2005/8/layout/vList5"/>
    <dgm:cxn modelId="{FB74FFD8-171E-430C-8AB3-C4B0135D9267}" type="presOf" srcId="{E4D47E0B-3A56-41B6-9635-D7F89357A051}" destId="{3140738E-E2D5-4734-8614-D2E3F4B48278}" srcOrd="0" destOrd="0" presId="urn:microsoft.com/office/officeart/2005/8/layout/vList5"/>
    <dgm:cxn modelId="{A3ECFBDF-2AA2-4626-9FE8-7976F5A144B8}" srcId="{034A5E87-A28E-4873-BF49-352A1E609CFD}" destId="{8A43228E-4FDD-444B-9254-1D6580737612}" srcOrd="1" destOrd="0" parTransId="{0A40C477-8E85-486A-92B4-C778C8DC021D}" sibTransId="{8FBE971B-2C0E-4493-B124-2A863EC2E297}"/>
    <dgm:cxn modelId="{5533A2E9-23A0-4E49-A9C4-26BFF2533CC9}" type="presOf" srcId="{765183AB-911D-4111-958E-DFBB1E1E327A}" destId="{1C3EA1CC-CB3C-421E-9095-947287C1A960}" srcOrd="0" destOrd="0" presId="urn:microsoft.com/office/officeart/2005/8/layout/vList5"/>
    <dgm:cxn modelId="{A8F8AEE9-C1D4-47F6-88F3-C4CECF9BA248}" type="presOf" srcId="{034A5E87-A28E-4873-BF49-352A1E609CFD}" destId="{01C6E416-452C-46B2-8F70-483D9CB3523E}" srcOrd="0" destOrd="0" presId="urn:microsoft.com/office/officeart/2005/8/layout/vList5"/>
    <dgm:cxn modelId="{A2F8F8FE-891D-4191-80EF-BA27888B80F8}" srcId="{034A5E87-A28E-4873-BF49-352A1E609CFD}" destId="{765183AB-911D-4111-958E-DFBB1E1E327A}" srcOrd="0" destOrd="0" parTransId="{DF0D86AF-18E8-4916-8C4F-946AC3927CAD}" sibTransId="{C6977F0D-A5EE-4339-8D91-D3EFDA3171E1}"/>
    <dgm:cxn modelId="{39AEDA47-DB23-4139-B271-7CFA497E0C0E}" type="presParOf" srcId="{83017857-61C5-4183-BC48-0A07EDEB0BEC}" destId="{7139987F-D26C-4C2D-BC9E-DD6CBCEF4243}" srcOrd="0" destOrd="0" presId="urn:microsoft.com/office/officeart/2005/8/layout/vList5"/>
    <dgm:cxn modelId="{698A2B3F-8A29-419A-8E85-8F0A9A993A7D}" type="presParOf" srcId="{7139987F-D26C-4C2D-BC9E-DD6CBCEF4243}" destId="{01C6E416-452C-46B2-8F70-483D9CB3523E}" srcOrd="0" destOrd="0" presId="urn:microsoft.com/office/officeart/2005/8/layout/vList5"/>
    <dgm:cxn modelId="{5FC41103-86A6-4E30-9C03-D6401AC654D6}" type="presParOf" srcId="{7139987F-D26C-4C2D-BC9E-DD6CBCEF4243}" destId="{1C3EA1CC-CB3C-421E-9095-947287C1A960}" srcOrd="1" destOrd="0" presId="urn:microsoft.com/office/officeart/2005/8/layout/vList5"/>
    <dgm:cxn modelId="{F0AD2369-F9FD-4192-8105-08E38C1601AB}" type="presParOf" srcId="{83017857-61C5-4183-BC48-0A07EDEB0BEC}" destId="{55F949B6-0541-4079-9EE9-D5CD464B7AA8}" srcOrd="1" destOrd="0" presId="urn:microsoft.com/office/officeart/2005/8/layout/vList5"/>
    <dgm:cxn modelId="{3350E8AF-2491-4D65-859B-8386711B7281}" type="presParOf" srcId="{83017857-61C5-4183-BC48-0A07EDEB0BEC}" destId="{4565B005-575D-4A4A-A1E2-F41BFEDC3443}" srcOrd="2" destOrd="0" presId="urn:microsoft.com/office/officeart/2005/8/layout/vList5"/>
    <dgm:cxn modelId="{AD6F756D-F961-4DDB-AACB-CDC08DCB7BB4}" type="presParOf" srcId="{4565B005-575D-4A4A-A1E2-F41BFEDC3443}" destId="{DD0EEC15-5BC7-4764-851F-3AA082CF8488}" srcOrd="0" destOrd="0" presId="urn:microsoft.com/office/officeart/2005/8/layout/vList5"/>
    <dgm:cxn modelId="{36586BCF-9718-4648-98AE-53FC01269125}" type="presParOf" srcId="{4565B005-575D-4A4A-A1E2-F41BFEDC3443}" destId="{6C2C3246-6ADD-4ABF-B6E1-D2C52308255A}" srcOrd="1" destOrd="0" presId="urn:microsoft.com/office/officeart/2005/8/layout/vList5"/>
    <dgm:cxn modelId="{855FB616-1A1F-4969-95F6-7577450F54F6}" type="presParOf" srcId="{83017857-61C5-4183-BC48-0A07EDEB0BEC}" destId="{BA9E83E2-09CB-4C97-A71F-A03C7F9A4067}" srcOrd="3" destOrd="0" presId="urn:microsoft.com/office/officeart/2005/8/layout/vList5"/>
    <dgm:cxn modelId="{C02D6E9D-969B-4268-9D1D-73A28014C9D9}" type="presParOf" srcId="{83017857-61C5-4183-BC48-0A07EDEB0BEC}" destId="{52F6591B-B138-4BF6-8F4D-59CA1C09F743}" srcOrd="4" destOrd="0" presId="urn:microsoft.com/office/officeart/2005/8/layout/vList5"/>
    <dgm:cxn modelId="{F3240D22-FF11-4613-94B7-233ABD57802F}" type="presParOf" srcId="{52F6591B-B138-4BF6-8F4D-59CA1C09F743}" destId="{3140738E-E2D5-4734-8614-D2E3F4B48278}" srcOrd="0" destOrd="0" presId="urn:microsoft.com/office/officeart/2005/8/layout/vList5"/>
    <dgm:cxn modelId="{3E6F4945-6B27-4DF0-82B4-C00D19579173}" type="presParOf" srcId="{52F6591B-B138-4BF6-8F4D-59CA1C09F743}" destId="{EA0FB2CE-D67F-4B6D-9BDD-F7572067581B}"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3EA1CC-CB3C-421E-9095-947287C1A960}">
      <dsp:nvSpPr>
        <dsp:cNvPr id="0" name=""/>
        <dsp:cNvSpPr/>
      </dsp:nvSpPr>
      <dsp:spPr>
        <a:xfrm rot="5400000">
          <a:off x="3621405" y="-1293891"/>
          <a:ext cx="1047750" cy="3901440"/>
        </a:xfrm>
        <a:prstGeom prst="round2SameRect">
          <a:avLst/>
        </a:prstGeom>
        <a:solidFill>
          <a:schemeClr val="bg1">
            <a:alpha val="90000"/>
          </a:schemeClr>
        </a:solidFill>
        <a:ln w="25400" cap="flat" cmpd="sng" algn="ctr">
          <a:solidFill>
            <a:srgbClr val="0A3087"/>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de-CH" sz="1600" kern="1200" dirty="0" err="1">
              <a:solidFill>
                <a:srgbClr val="0A3087"/>
              </a:solidFill>
              <a:latin typeface="Helvetica Neue Light"/>
              <a:ea typeface="+mn-ea"/>
              <a:cs typeface="Helvetica Neue Light"/>
            </a:rPr>
            <a:t>Social</a:t>
          </a:r>
          <a:r>
            <a:rPr lang="de-CH" sz="1600" kern="1200" dirty="0">
              <a:solidFill>
                <a:srgbClr val="0A3087"/>
              </a:solidFill>
              <a:latin typeface="Helvetica Neue Light"/>
              <a:ea typeface="+mn-ea"/>
              <a:cs typeface="Helvetica Neue Light"/>
            </a:rPr>
            <a:t> Events</a:t>
          </a:r>
        </a:p>
        <a:p>
          <a:pPr marL="171450" lvl="1" indent="-171450" algn="l" defTabSz="711200">
            <a:lnSpc>
              <a:spcPct val="90000"/>
            </a:lnSpc>
            <a:spcBef>
              <a:spcPct val="0"/>
            </a:spcBef>
            <a:spcAft>
              <a:spcPct val="15000"/>
            </a:spcAft>
            <a:buChar char="•"/>
          </a:pPr>
          <a:r>
            <a:rPr lang="de-CH" sz="1600" kern="1200" dirty="0" err="1">
              <a:solidFill>
                <a:srgbClr val="0A3087"/>
              </a:solidFill>
              <a:latin typeface="Helvetica Neue Light"/>
              <a:ea typeface="+mn-ea"/>
              <a:cs typeface="Helvetica Neue Light"/>
            </a:rPr>
            <a:t>Lawyers@Work</a:t>
          </a:r>
          <a:r>
            <a:rPr lang="de-CH" sz="1600" kern="1200" dirty="0">
              <a:solidFill>
                <a:srgbClr val="0A3087"/>
              </a:solidFill>
              <a:latin typeface="Helvetica Neue Light"/>
              <a:ea typeface="+mn-ea"/>
              <a:cs typeface="Helvetica Neue Light"/>
            </a:rPr>
            <a:t> / Jus in </a:t>
          </a:r>
          <a:r>
            <a:rPr lang="de-CH" sz="1600" kern="1200" dirty="0" err="1">
              <a:solidFill>
                <a:srgbClr val="0A3087"/>
              </a:solidFill>
              <a:latin typeface="Helvetica Neue Light"/>
              <a:ea typeface="+mn-ea"/>
              <a:cs typeface="Helvetica Neue Light"/>
            </a:rPr>
            <a:t>Use</a:t>
          </a:r>
          <a:endParaRPr lang="de-CH" sz="1600" kern="1200" dirty="0">
            <a:solidFill>
              <a:srgbClr val="0A3087"/>
            </a:solidFill>
            <a:latin typeface="Helvetica Neue Light"/>
            <a:ea typeface="+mn-ea"/>
            <a:cs typeface="Helvetica Neue Light"/>
          </a:endParaRPr>
        </a:p>
        <a:p>
          <a:pPr marL="171450" lvl="1" indent="-171450" algn="l" defTabSz="711200">
            <a:lnSpc>
              <a:spcPct val="90000"/>
            </a:lnSpc>
            <a:spcBef>
              <a:spcPct val="0"/>
            </a:spcBef>
            <a:spcAft>
              <a:spcPct val="15000"/>
            </a:spcAft>
            <a:buChar char="•"/>
          </a:pPr>
          <a:r>
            <a:rPr lang="de-CH" sz="1600" kern="1200" dirty="0" err="1">
              <a:solidFill>
                <a:srgbClr val="0A3087"/>
              </a:solidFill>
              <a:latin typeface="Helvetica Neue Light"/>
              <a:ea typeface="+mn-ea"/>
              <a:cs typeface="Helvetica Neue Light"/>
            </a:rPr>
            <a:t>Moot</a:t>
          </a:r>
          <a:r>
            <a:rPr lang="de-CH" sz="1600" kern="1200" dirty="0">
              <a:solidFill>
                <a:srgbClr val="0A3087"/>
              </a:solidFill>
              <a:latin typeface="Helvetica Neue Light"/>
              <a:ea typeface="+mn-ea"/>
              <a:cs typeface="Helvetica Neue Light"/>
            </a:rPr>
            <a:t> Court </a:t>
          </a:r>
          <a:r>
            <a:rPr lang="de-CH" sz="1600" kern="1200" dirty="0" err="1">
              <a:solidFill>
                <a:srgbClr val="0A3087"/>
              </a:solidFill>
              <a:latin typeface="Helvetica Neue Light"/>
              <a:ea typeface="+mn-ea"/>
              <a:cs typeface="Helvetica Neue Light"/>
            </a:rPr>
            <a:t>Competitions</a:t>
          </a:r>
          <a:endParaRPr lang="de-CH" sz="1600" kern="1200" dirty="0">
            <a:solidFill>
              <a:srgbClr val="0A3087"/>
            </a:solidFill>
            <a:latin typeface="Helvetica Neue Light"/>
            <a:ea typeface="+mn-ea"/>
            <a:cs typeface="Helvetica Neue Light"/>
          </a:endParaRPr>
        </a:p>
      </dsp:txBody>
      <dsp:txXfrm rot="-5400000">
        <a:off x="2194561" y="184100"/>
        <a:ext cx="3850293" cy="945456"/>
      </dsp:txXfrm>
    </dsp:sp>
    <dsp:sp modelId="{01C6E416-452C-46B2-8F70-483D9CB3523E}">
      <dsp:nvSpPr>
        <dsp:cNvPr id="0" name=""/>
        <dsp:cNvSpPr/>
      </dsp:nvSpPr>
      <dsp:spPr>
        <a:xfrm>
          <a:off x="0" y="1984"/>
          <a:ext cx="2194560" cy="1309687"/>
        </a:xfrm>
        <a:prstGeom prst="roundRect">
          <a:avLst/>
        </a:prstGeom>
        <a:solidFill>
          <a:srgbClr val="0A308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marL="0" lvl="0" indent="0" algn="ctr" defTabSz="1955800">
            <a:lnSpc>
              <a:spcPct val="90000"/>
            </a:lnSpc>
            <a:spcBef>
              <a:spcPct val="0"/>
            </a:spcBef>
            <a:spcAft>
              <a:spcPct val="35000"/>
            </a:spcAft>
            <a:buNone/>
          </a:pPr>
          <a:r>
            <a:rPr lang="de-CH" sz="4400" kern="1200" dirty="0">
              <a:latin typeface="Helvetica Neue" panose="02000503000000020004" pitchFamily="2" charset="0"/>
              <a:ea typeface="Helvetica Neue" panose="02000503000000020004" pitchFamily="2" charset="0"/>
              <a:cs typeface="Helvetica Neue" panose="02000503000000020004" pitchFamily="2" charset="0"/>
            </a:rPr>
            <a:t>AA</a:t>
          </a:r>
        </a:p>
      </dsp:txBody>
      <dsp:txXfrm>
        <a:off x="63934" y="65918"/>
        <a:ext cx="2066692" cy="1181819"/>
      </dsp:txXfrm>
    </dsp:sp>
    <dsp:sp modelId="{6C2C3246-6ADD-4ABF-B6E1-D2C52308255A}">
      <dsp:nvSpPr>
        <dsp:cNvPr id="0" name=""/>
        <dsp:cNvSpPr/>
      </dsp:nvSpPr>
      <dsp:spPr>
        <a:xfrm rot="5400000">
          <a:off x="3621405" y="81279"/>
          <a:ext cx="1047750" cy="3901440"/>
        </a:xfrm>
        <a:prstGeom prst="round2SameRect">
          <a:avLst/>
        </a:prstGeom>
        <a:solidFill>
          <a:schemeClr val="bg1">
            <a:alpha val="90000"/>
          </a:schemeClr>
        </a:solidFill>
        <a:ln w="25400" cap="flat" cmpd="sng" algn="ctr">
          <a:solidFill>
            <a:srgbClr val="0A3087">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de-CH" sz="1600" kern="1200" dirty="0">
              <a:solidFill>
                <a:srgbClr val="0A3087"/>
              </a:solidFill>
              <a:latin typeface="Helvetica Neue Light"/>
              <a:ea typeface="+mn-ea"/>
              <a:cs typeface="Helvetica Neue Light"/>
            </a:rPr>
            <a:t>Study Visits</a:t>
          </a:r>
        </a:p>
        <a:p>
          <a:pPr marL="171450" lvl="1" indent="-171450" algn="l" defTabSz="711200">
            <a:lnSpc>
              <a:spcPct val="90000"/>
            </a:lnSpc>
            <a:spcBef>
              <a:spcPct val="0"/>
            </a:spcBef>
            <a:spcAft>
              <a:spcPct val="15000"/>
            </a:spcAft>
            <a:buChar char="•"/>
          </a:pPr>
          <a:r>
            <a:rPr lang="de-CH" sz="1600" kern="1200" dirty="0">
              <a:solidFill>
                <a:srgbClr val="0A3087"/>
              </a:solidFill>
              <a:latin typeface="Helvetica Neue Light"/>
              <a:ea typeface="+mn-ea"/>
              <a:cs typeface="Helvetica Neue Light"/>
            </a:rPr>
            <a:t>ELSA </a:t>
          </a:r>
          <a:r>
            <a:rPr lang="de-CH" sz="1600" kern="1200" dirty="0" err="1">
              <a:solidFill>
                <a:srgbClr val="0A3087"/>
              </a:solidFill>
              <a:latin typeface="Helvetica Neue Light"/>
              <a:ea typeface="+mn-ea"/>
              <a:cs typeface="Helvetica Neue Light"/>
            </a:rPr>
            <a:t>Delegations</a:t>
          </a:r>
          <a:endParaRPr lang="de-CH" sz="1600" kern="1200" dirty="0">
            <a:solidFill>
              <a:srgbClr val="0A3087"/>
            </a:solidFill>
            <a:latin typeface="Helvetica Neue Light"/>
            <a:ea typeface="+mn-ea"/>
            <a:cs typeface="Helvetica Neue Light"/>
          </a:endParaRPr>
        </a:p>
        <a:p>
          <a:pPr marL="171450" lvl="1" indent="-171450" algn="l" defTabSz="711200">
            <a:lnSpc>
              <a:spcPct val="90000"/>
            </a:lnSpc>
            <a:spcBef>
              <a:spcPct val="0"/>
            </a:spcBef>
            <a:spcAft>
              <a:spcPct val="15000"/>
            </a:spcAft>
            <a:buChar char="•"/>
          </a:pPr>
          <a:r>
            <a:rPr lang="de-CH" sz="1600" kern="1200" dirty="0">
              <a:solidFill>
                <a:srgbClr val="0A3087"/>
              </a:solidFill>
              <a:latin typeface="Helvetica Neue Light"/>
              <a:ea typeface="+mn-ea"/>
              <a:cs typeface="Helvetica Neue Light"/>
            </a:rPr>
            <a:t>Summer &amp; Winter Law Schools</a:t>
          </a:r>
        </a:p>
      </dsp:txBody>
      <dsp:txXfrm rot="-5400000">
        <a:off x="2194561" y="1559271"/>
        <a:ext cx="3850293" cy="945456"/>
      </dsp:txXfrm>
    </dsp:sp>
    <dsp:sp modelId="{DD0EEC15-5BC7-4764-851F-3AA082CF8488}">
      <dsp:nvSpPr>
        <dsp:cNvPr id="0" name=""/>
        <dsp:cNvSpPr/>
      </dsp:nvSpPr>
      <dsp:spPr>
        <a:xfrm>
          <a:off x="0" y="1377156"/>
          <a:ext cx="2194560" cy="1309687"/>
        </a:xfrm>
        <a:prstGeom prst="roundRect">
          <a:avLst/>
        </a:prstGeom>
        <a:solidFill>
          <a:srgbClr val="0A308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marL="0" lvl="0" indent="0" algn="ctr" defTabSz="1955800">
            <a:lnSpc>
              <a:spcPct val="90000"/>
            </a:lnSpc>
            <a:spcBef>
              <a:spcPct val="0"/>
            </a:spcBef>
            <a:spcAft>
              <a:spcPct val="35000"/>
            </a:spcAft>
            <a:buNone/>
          </a:pPr>
          <a:r>
            <a:rPr lang="de-CH" sz="4400" kern="1200" dirty="0">
              <a:latin typeface="Helvetica Neue" panose="02000503000000020004" pitchFamily="2" charset="0"/>
              <a:ea typeface="Helvetica Neue" panose="02000503000000020004" pitchFamily="2" charset="0"/>
              <a:cs typeface="Helvetica Neue" panose="02000503000000020004" pitchFamily="2" charset="0"/>
            </a:rPr>
            <a:t>S&amp;C</a:t>
          </a:r>
        </a:p>
      </dsp:txBody>
      <dsp:txXfrm>
        <a:off x="63934" y="1441090"/>
        <a:ext cx="2066692" cy="1181819"/>
      </dsp:txXfrm>
    </dsp:sp>
    <dsp:sp modelId="{EA0FB2CE-D67F-4B6D-9BDD-F7572067581B}">
      <dsp:nvSpPr>
        <dsp:cNvPr id="0" name=""/>
        <dsp:cNvSpPr/>
      </dsp:nvSpPr>
      <dsp:spPr>
        <a:xfrm rot="5400000">
          <a:off x="3621405" y="1456451"/>
          <a:ext cx="1047750" cy="3901440"/>
        </a:xfrm>
        <a:prstGeom prst="round2SameRect">
          <a:avLst/>
        </a:prstGeom>
        <a:noFill/>
        <a:ln w="25400" cap="flat" cmpd="sng" algn="ctr">
          <a:solidFill>
            <a:srgbClr val="0A3087">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de-CH" sz="1600" kern="1200" dirty="0">
              <a:solidFill>
                <a:srgbClr val="0A3087"/>
              </a:solidFill>
              <a:latin typeface="Helvetica Neue Light"/>
              <a:ea typeface="+mn-ea"/>
              <a:cs typeface="Helvetica Neue Light"/>
            </a:rPr>
            <a:t>Praktika in der ganzen Welt</a:t>
          </a:r>
        </a:p>
        <a:p>
          <a:pPr marL="171450" lvl="1" indent="-171450" algn="l" defTabSz="711200">
            <a:lnSpc>
              <a:spcPct val="90000"/>
            </a:lnSpc>
            <a:spcBef>
              <a:spcPct val="0"/>
            </a:spcBef>
            <a:spcAft>
              <a:spcPct val="15000"/>
            </a:spcAft>
            <a:buChar char="•"/>
          </a:pPr>
          <a:r>
            <a:rPr lang="de-CH" sz="1600" kern="1200" dirty="0">
              <a:solidFill>
                <a:srgbClr val="0A3087"/>
              </a:solidFill>
              <a:latin typeface="Helvetica Neue Light"/>
              <a:ea typeface="+mn-ea"/>
              <a:cs typeface="Helvetica Neue Light"/>
            </a:rPr>
            <a:t>Ausschreibung 2x jährlich</a:t>
          </a:r>
        </a:p>
      </dsp:txBody>
      <dsp:txXfrm rot="-5400000">
        <a:off x="2194561" y="2934443"/>
        <a:ext cx="3850293" cy="945456"/>
      </dsp:txXfrm>
    </dsp:sp>
    <dsp:sp modelId="{3140738E-E2D5-4734-8614-D2E3F4B48278}">
      <dsp:nvSpPr>
        <dsp:cNvPr id="0" name=""/>
        <dsp:cNvSpPr/>
      </dsp:nvSpPr>
      <dsp:spPr>
        <a:xfrm>
          <a:off x="0" y="2752328"/>
          <a:ext cx="2194560" cy="1309687"/>
        </a:xfrm>
        <a:prstGeom prst="roundRect">
          <a:avLst/>
        </a:prstGeom>
        <a:solidFill>
          <a:srgbClr val="0A308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marL="0" lvl="0" indent="0" algn="ctr" defTabSz="1778000">
            <a:lnSpc>
              <a:spcPct val="90000"/>
            </a:lnSpc>
            <a:spcBef>
              <a:spcPct val="0"/>
            </a:spcBef>
            <a:spcAft>
              <a:spcPct val="35000"/>
            </a:spcAft>
            <a:buNone/>
          </a:pPr>
          <a:r>
            <a:rPr lang="de-CH" sz="4000" kern="1200" dirty="0" err="1">
              <a:latin typeface="Helvetica Neue" panose="02000503000000020004" pitchFamily="2" charset="0"/>
              <a:ea typeface="Helvetica Neue" panose="02000503000000020004" pitchFamily="2" charset="0"/>
              <a:cs typeface="Helvetica Neue" panose="02000503000000020004" pitchFamily="2" charset="0"/>
            </a:rPr>
            <a:t>Traineeship</a:t>
          </a:r>
          <a:endParaRPr lang="de-CH" sz="4000" kern="1200" dirty="0">
            <a:latin typeface="Helvetica Neue" panose="02000503000000020004" pitchFamily="2" charset="0"/>
            <a:ea typeface="Helvetica Neue" panose="02000503000000020004" pitchFamily="2" charset="0"/>
            <a:cs typeface="Helvetica Neue" panose="02000503000000020004" pitchFamily="2" charset="0"/>
          </a:endParaRPr>
        </a:p>
      </dsp:txBody>
      <dsp:txXfrm>
        <a:off x="63934" y="2816262"/>
        <a:ext cx="2066692" cy="1181819"/>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9C5E80-C337-4422-A61C-51D3DCF8F25C}" type="datetimeFigureOut">
              <a:rPr lang="en-GB" smtClean="0"/>
              <a:pPr/>
              <a:t>21/04/2022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FD0FB3-6600-4919-B8AB-D775EC3FB045}" type="slidenum">
              <a:rPr lang="en-GB" smtClean="0"/>
              <a:pPr/>
              <a:t>‹Nr.›</a:t>
            </a:fld>
            <a:endParaRPr lang="en-GB"/>
          </a:p>
        </p:txBody>
      </p:sp>
    </p:spTree>
    <p:extLst>
      <p:ext uri="{BB962C8B-B14F-4D97-AF65-F5344CB8AC3E}">
        <p14:creationId xmlns:p14="http://schemas.microsoft.com/office/powerpoint/2010/main" val="7298556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rtl="0"/>
            <a:br>
              <a:rPr lang="de-CH" sz="1200" b="1" i="0" u="none" strike="noStrike" kern="1200" dirty="0">
                <a:solidFill>
                  <a:schemeClr val="tx1"/>
                </a:solidFill>
                <a:effectLst/>
                <a:latin typeface="+mn-lt"/>
                <a:ea typeface="+mn-ea"/>
                <a:cs typeface="+mn-cs"/>
              </a:rPr>
            </a:br>
            <a:r>
              <a:rPr lang="de-CH" sz="1200" b="1" i="0" u="none" strike="noStrike" kern="1200" dirty="0">
                <a:solidFill>
                  <a:schemeClr val="tx1"/>
                </a:solidFill>
                <a:effectLst/>
                <a:latin typeface="+mn-lt"/>
                <a:ea typeface="+mn-ea"/>
                <a:cs typeface="+mn-cs"/>
              </a:rPr>
              <a:t>ELSA Schweiz</a:t>
            </a:r>
            <a:endParaRPr lang="de-CH" sz="1100" b="1" i="0" u="none" strike="noStrike" kern="1200" dirty="0">
              <a:solidFill>
                <a:schemeClr val="tx1"/>
              </a:solidFill>
              <a:effectLst/>
              <a:latin typeface="+mn-lt"/>
              <a:ea typeface="+mn-ea"/>
              <a:cs typeface="+mn-cs"/>
            </a:endParaRPr>
          </a:p>
          <a:p>
            <a:pPr rtl="0" fontAlgn="base"/>
            <a:r>
              <a:rPr lang="de-CH" sz="1200" b="0" i="0" u="none" strike="noStrike" kern="1200" dirty="0">
                <a:solidFill>
                  <a:schemeClr val="tx1"/>
                </a:solidFill>
                <a:effectLst/>
                <a:latin typeface="+mn-lt"/>
                <a:ea typeface="+mn-ea"/>
                <a:cs typeface="+mn-cs"/>
              </a:rPr>
              <a:t>Dachverband der Schweizer Lokalgruppen von ELSA</a:t>
            </a:r>
          </a:p>
          <a:p>
            <a:pPr lvl="1" rtl="0" fontAlgn="base"/>
            <a:r>
              <a:rPr lang="de-CH" sz="1200" b="0" i="0" u="none" strike="noStrike" kern="1200" dirty="0">
                <a:solidFill>
                  <a:schemeClr val="tx1"/>
                </a:solidFill>
                <a:effectLst/>
                <a:latin typeface="+mn-lt"/>
                <a:ea typeface="+mn-ea"/>
                <a:cs typeface="+mn-cs"/>
              </a:rPr>
              <a:t>Kümmert sich um die Koordination von gesamtschweizerischen Projekten</a:t>
            </a:r>
          </a:p>
          <a:p>
            <a:pPr lvl="2" rtl="0" fontAlgn="base"/>
            <a:r>
              <a:rPr lang="de-CH" sz="1200" b="0" i="0" u="none" strike="noStrike" kern="1200" dirty="0">
                <a:solidFill>
                  <a:schemeClr val="tx1"/>
                </a:solidFill>
                <a:effectLst/>
                <a:latin typeface="+mn-lt"/>
                <a:ea typeface="+mn-ea"/>
                <a:cs typeface="+mn-cs"/>
              </a:rPr>
              <a:t>Bspw. </a:t>
            </a:r>
            <a:r>
              <a:rPr lang="de-CH" sz="1200" b="0" i="0" u="none" strike="noStrike" kern="1200" dirty="0" err="1">
                <a:solidFill>
                  <a:schemeClr val="tx1"/>
                </a:solidFill>
                <a:effectLst/>
                <a:latin typeface="+mn-lt"/>
                <a:ea typeface="+mn-ea"/>
                <a:cs typeface="+mn-cs"/>
              </a:rPr>
              <a:t>Goodie</a:t>
            </a:r>
            <a:r>
              <a:rPr lang="de-CH" sz="1200" b="0" i="0" u="none" strike="noStrike" kern="1200" dirty="0">
                <a:solidFill>
                  <a:schemeClr val="tx1"/>
                </a:solidFill>
                <a:effectLst/>
                <a:latin typeface="+mn-lt"/>
                <a:ea typeface="+mn-ea"/>
                <a:cs typeface="+mn-cs"/>
              </a:rPr>
              <a:t>-Bags</a:t>
            </a:r>
            <a:endParaRPr lang="de-CH" sz="1400" b="0" i="0" u="none" strike="noStrike" kern="1200" dirty="0">
              <a:solidFill>
                <a:schemeClr val="tx1"/>
              </a:solidFill>
              <a:effectLst/>
              <a:latin typeface="+mn-lt"/>
              <a:ea typeface="+mn-ea"/>
              <a:cs typeface="+mn-cs"/>
            </a:endParaRPr>
          </a:p>
          <a:p>
            <a:pPr lvl="1" rtl="0" fontAlgn="base"/>
            <a:r>
              <a:rPr lang="de-CH" sz="1200" b="0" i="0" u="none" strike="noStrike" kern="1200" dirty="0">
                <a:solidFill>
                  <a:schemeClr val="tx1"/>
                </a:solidFill>
                <a:effectLst/>
                <a:latin typeface="+mn-lt"/>
                <a:ea typeface="+mn-ea"/>
                <a:cs typeface="+mn-cs"/>
              </a:rPr>
              <a:t>Vertretung der Schweiz an internationalen Events</a:t>
            </a:r>
          </a:p>
          <a:p>
            <a:pPr lvl="2" rtl="0" fontAlgn="base"/>
            <a:r>
              <a:rPr lang="de-CH" sz="1200" b="0" i="0" u="none" strike="noStrike" kern="1200" dirty="0">
                <a:solidFill>
                  <a:schemeClr val="tx1"/>
                </a:solidFill>
                <a:effectLst/>
                <a:latin typeface="+mn-lt"/>
                <a:ea typeface="+mn-ea"/>
                <a:cs typeface="+mn-cs"/>
              </a:rPr>
              <a:t>Bspw. ICMs</a:t>
            </a:r>
          </a:p>
          <a:p>
            <a:pPr rtl="0" fontAlgn="base"/>
            <a:r>
              <a:rPr lang="de-CH" sz="1200" b="0" i="0" u="none" strike="noStrike" kern="1200" dirty="0">
                <a:solidFill>
                  <a:schemeClr val="tx1"/>
                </a:solidFill>
                <a:effectLst/>
                <a:latin typeface="+mn-lt"/>
                <a:ea typeface="+mn-ea"/>
                <a:cs typeface="+mn-cs"/>
              </a:rPr>
              <a:t>Aktivitäten: </a:t>
            </a:r>
          </a:p>
          <a:p>
            <a:pPr lvl="1" rtl="0" fontAlgn="base"/>
            <a:r>
              <a:rPr lang="de-CH" sz="1200" b="0" i="0" u="none" strike="noStrike" kern="1200" dirty="0" err="1">
                <a:solidFill>
                  <a:schemeClr val="tx1"/>
                </a:solidFill>
                <a:effectLst/>
                <a:latin typeface="+mn-lt"/>
                <a:ea typeface="+mn-ea"/>
                <a:cs typeface="+mn-cs"/>
              </a:rPr>
              <a:t>Goodie</a:t>
            </a:r>
            <a:r>
              <a:rPr lang="de-CH" sz="1200" b="0" i="0" u="none" strike="noStrike" kern="1200" dirty="0">
                <a:solidFill>
                  <a:schemeClr val="tx1"/>
                </a:solidFill>
                <a:effectLst/>
                <a:latin typeface="+mn-lt"/>
                <a:ea typeface="+mn-ea"/>
                <a:cs typeface="+mn-cs"/>
              </a:rPr>
              <a:t>-Bags (</a:t>
            </a:r>
            <a:r>
              <a:rPr lang="de-CH" sz="1200" b="0" i="0" u="none" strike="noStrike" kern="1200" dirty="0" err="1">
                <a:solidFill>
                  <a:schemeClr val="tx1"/>
                </a:solidFill>
                <a:effectLst/>
                <a:latin typeface="+mn-lt"/>
                <a:ea typeface="+mn-ea"/>
                <a:cs typeface="+mn-cs"/>
              </a:rPr>
              <a:t>Uniboard</a:t>
            </a:r>
            <a:r>
              <a:rPr lang="de-CH" sz="1200" b="0" i="0" u="none" strike="noStrike" kern="1200" dirty="0">
                <a:solidFill>
                  <a:schemeClr val="tx1"/>
                </a:solidFill>
                <a:effectLst/>
                <a:latin typeface="+mn-lt"/>
                <a:ea typeface="+mn-ea"/>
                <a:cs typeface="+mn-cs"/>
              </a:rPr>
              <a:t>)</a:t>
            </a:r>
          </a:p>
          <a:p>
            <a:pPr lvl="1" rtl="0" fontAlgn="base"/>
            <a:r>
              <a:rPr lang="de-CH" sz="1200" b="0" i="0" u="none" strike="noStrike" kern="1200" dirty="0">
                <a:solidFill>
                  <a:schemeClr val="tx1"/>
                </a:solidFill>
                <a:effectLst/>
                <a:latin typeface="+mn-lt"/>
                <a:ea typeface="+mn-ea"/>
                <a:cs typeface="+mn-cs"/>
              </a:rPr>
              <a:t>Summer Law School in Genf</a:t>
            </a:r>
          </a:p>
          <a:p>
            <a:pPr lvl="1" rtl="0" fontAlgn="base"/>
            <a:r>
              <a:rPr lang="de-CH" sz="1200" b="0" i="0" u="none" strike="noStrike" kern="1200" dirty="0">
                <a:solidFill>
                  <a:schemeClr val="tx1"/>
                </a:solidFill>
                <a:effectLst/>
                <a:latin typeface="+mn-lt"/>
                <a:ea typeface="+mn-ea"/>
                <a:cs typeface="+mn-cs"/>
              </a:rPr>
              <a:t>STEP</a:t>
            </a:r>
          </a:p>
          <a:p>
            <a:pPr lvl="1" rtl="0" fontAlgn="base"/>
            <a:r>
              <a:rPr lang="de-CH" sz="1200" b="0" i="0" u="none" strike="noStrike" kern="1200" dirty="0">
                <a:solidFill>
                  <a:schemeClr val="tx1"/>
                </a:solidFill>
                <a:effectLst/>
                <a:latin typeface="+mn-lt"/>
                <a:ea typeface="+mn-ea"/>
                <a:cs typeface="+mn-cs"/>
              </a:rPr>
              <a:t>NCM</a:t>
            </a:r>
          </a:p>
          <a:p>
            <a:pPr rtl="0"/>
            <a:br>
              <a:rPr lang="de-CH" dirty="0"/>
            </a:br>
            <a:r>
              <a:rPr lang="de-CH" sz="1200" b="1" i="0" u="none" strike="noStrike" kern="1200" dirty="0">
                <a:solidFill>
                  <a:schemeClr val="tx1"/>
                </a:solidFill>
                <a:effectLst/>
                <a:latin typeface="+mn-lt"/>
                <a:ea typeface="+mn-ea"/>
                <a:cs typeface="+mn-cs"/>
              </a:rPr>
              <a:t>ELSA St. Gallen</a:t>
            </a:r>
            <a:endParaRPr lang="de-CH" sz="1100" b="1" i="0" u="none" strike="noStrike" kern="1200" dirty="0">
              <a:solidFill>
                <a:schemeClr val="tx1"/>
              </a:solidFill>
              <a:effectLst/>
              <a:latin typeface="+mn-lt"/>
              <a:ea typeface="+mn-ea"/>
              <a:cs typeface="+mn-cs"/>
            </a:endParaRPr>
          </a:p>
          <a:p>
            <a:pPr rtl="0" fontAlgn="base"/>
            <a:r>
              <a:rPr lang="de-CH" sz="1200" b="0" i="0" u="none" strike="noStrike" kern="1200" dirty="0">
                <a:solidFill>
                  <a:schemeClr val="tx1"/>
                </a:solidFill>
                <a:effectLst/>
                <a:latin typeface="+mn-lt"/>
                <a:ea typeface="+mn-ea"/>
                <a:cs typeface="+mn-cs"/>
              </a:rPr>
              <a:t>Aktivmitglieder: ca. 200</a:t>
            </a:r>
          </a:p>
          <a:p>
            <a:pPr rtl="0" fontAlgn="base"/>
            <a:r>
              <a:rPr lang="de-CH" sz="1200" b="0" i="0" u="none" strike="noStrike" kern="1200" dirty="0" err="1">
                <a:solidFill>
                  <a:schemeClr val="tx1"/>
                </a:solidFill>
                <a:effectLst/>
                <a:latin typeface="+mn-lt"/>
                <a:ea typeface="+mn-ea"/>
                <a:cs typeface="+mn-cs"/>
              </a:rPr>
              <a:t>Alumnis</a:t>
            </a:r>
            <a:r>
              <a:rPr lang="de-CH" sz="1200" b="0" i="0" u="none" strike="noStrike" kern="1200" dirty="0">
                <a:solidFill>
                  <a:schemeClr val="tx1"/>
                </a:solidFill>
                <a:effectLst/>
                <a:latin typeface="+mn-lt"/>
                <a:ea typeface="+mn-ea"/>
                <a:cs typeface="+mn-cs"/>
              </a:rPr>
              <a:t>: ca. 100</a:t>
            </a:r>
          </a:p>
          <a:p>
            <a:endParaRPr lang="de-CH" dirty="0"/>
          </a:p>
        </p:txBody>
      </p:sp>
      <p:sp>
        <p:nvSpPr>
          <p:cNvPr id="4" name="Foliennummernplatzhalter 3"/>
          <p:cNvSpPr>
            <a:spLocks noGrp="1"/>
          </p:cNvSpPr>
          <p:nvPr>
            <p:ph type="sldNum" sz="quarter" idx="10"/>
          </p:nvPr>
        </p:nvSpPr>
        <p:spPr/>
        <p:txBody>
          <a:bodyPr/>
          <a:lstStyle/>
          <a:p>
            <a:fld id="{EBFD0FB3-6600-4919-B8AB-D775EC3FB045}" type="slidenum">
              <a:rPr lang="en-GB" smtClean="0"/>
              <a:pPr/>
              <a:t>3</a:t>
            </a:fld>
            <a:endParaRPr lang="en-GB"/>
          </a:p>
        </p:txBody>
      </p:sp>
    </p:spTree>
    <p:extLst>
      <p:ext uri="{BB962C8B-B14F-4D97-AF65-F5344CB8AC3E}">
        <p14:creationId xmlns:p14="http://schemas.microsoft.com/office/powerpoint/2010/main" val="7726966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EBFD0FB3-6600-4919-B8AB-D775EC3FB045}" type="slidenum">
              <a:rPr lang="en-GB" smtClean="0"/>
              <a:pPr/>
              <a:t>12</a:t>
            </a:fld>
            <a:endParaRPr lang="en-GB"/>
          </a:p>
        </p:txBody>
      </p:sp>
    </p:spTree>
    <p:extLst>
      <p:ext uri="{BB962C8B-B14F-4D97-AF65-F5344CB8AC3E}">
        <p14:creationId xmlns:p14="http://schemas.microsoft.com/office/powerpoint/2010/main" val="7726966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EBFD0FB3-6600-4919-B8AB-D775EC3FB045}" type="slidenum">
              <a:rPr lang="en-GB" smtClean="0"/>
              <a:pPr/>
              <a:t>13</a:t>
            </a:fld>
            <a:endParaRPr lang="en-GB"/>
          </a:p>
        </p:txBody>
      </p:sp>
    </p:spTree>
    <p:extLst>
      <p:ext uri="{BB962C8B-B14F-4D97-AF65-F5344CB8AC3E}">
        <p14:creationId xmlns:p14="http://schemas.microsoft.com/office/powerpoint/2010/main" val="7726966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EBFD0FB3-6600-4919-B8AB-D775EC3FB045}" type="slidenum">
              <a:rPr lang="en-GB" smtClean="0"/>
              <a:pPr/>
              <a:t>14</a:t>
            </a:fld>
            <a:endParaRPr lang="en-GB"/>
          </a:p>
        </p:txBody>
      </p:sp>
    </p:spTree>
    <p:extLst>
      <p:ext uri="{BB962C8B-B14F-4D97-AF65-F5344CB8AC3E}">
        <p14:creationId xmlns:p14="http://schemas.microsoft.com/office/powerpoint/2010/main" val="772696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rtl="0"/>
            <a:r>
              <a:rPr lang="de-CH" sz="1200" b="1" i="0" u="none" strike="noStrike" kern="1200" dirty="0">
                <a:solidFill>
                  <a:schemeClr val="tx1"/>
                </a:solidFill>
                <a:effectLst/>
                <a:latin typeface="+mn-lt"/>
                <a:ea typeface="+mn-ea"/>
                <a:cs typeface="+mn-cs"/>
              </a:rPr>
              <a:t>(1) Academic </a:t>
            </a:r>
            <a:r>
              <a:rPr lang="de-CH" sz="1200" b="1" i="0" u="none" strike="noStrike" kern="1200" dirty="0" err="1">
                <a:solidFill>
                  <a:schemeClr val="tx1"/>
                </a:solidFill>
                <a:effectLst/>
                <a:latin typeface="+mn-lt"/>
                <a:ea typeface="+mn-ea"/>
                <a:cs typeface="+mn-cs"/>
              </a:rPr>
              <a:t>Activities</a:t>
            </a:r>
            <a:r>
              <a:rPr lang="de-CH" sz="1200" b="1" i="0" u="none" strike="noStrike" kern="1200" dirty="0">
                <a:solidFill>
                  <a:schemeClr val="tx1"/>
                </a:solidFill>
                <a:effectLst/>
                <a:latin typeface="+mn-lt"/>
                <a:ea typeface="+mn-ea"/>
                <a:cs typeface="+mn-cs"/>
              </a:rPr>
              <a:t> (AA)</a:t>
            </a:r>
          </a:p>
          <a:p>
            <a:pPr rtl="0" fontAlgn="base"/>
            <a:br>
              <a:rPr lang="de-CH" sz="1200" b="0" i="0" u="none" strike="noStrike" kern="1200" dirty="0">
                <a:solidFill>
                  <a:schemeClr val="tx1"/>
                </a:solidFill>
                <a:effectLst/>
                <a:latin typeface="+mn-lt"/>
                <a:ea typeface="+mn-ea"/>
                <a:cs typeface="+mn-cs"/>
              </a:rPr>
            </a:br>
            <a:r>
              <a:rPr lang="de-CH" sz="1200" b="1" i="0" u="none" strike="noStrike" kern="1200" dirty="0" err="1">
                <a:solidFill>
                  <a:schemeClr val="tx1"/>
                </a:solidFill>
                <a:effectLst/>
                <a:latin typeface="+mn-lt"/>
                <a:ea typeface="+mn-ea"/>
                <a:cs typeface="+mn-cs"/>
              </a:rPr>
              <a:t>Social</a:t>
            </a:r>
            <a:r>
              <a:rPr lang="de-CH" sz="1200" b="1" i="0" u="none" strike="noStrike" kern="1200" dirty="0">
                <a:solidFill>
                  <a:schemeClr val="tx1"/>
                </a:solidFill>
                <a:effectLst/>
                <a:latin typeface="+mn-lt"/>
                <a:ea typeface="+mn-ea"/>
                <a:cs typeface="+mn-cs"/>
              </a:rPr>
              <a:t> Events:</a:t>
            </a:r>
            <a:endParaRPr lang="de-CH" sz="1200" b="0" i="0" u="none" strike="noStrike" kern="1200" dirty="0">
              <a:solidFill>
                <a:schemeClr val="tx1"/>
              </a:solidFill>
              <a:effectLst/>
              <a:latin typeface="+mn-lt"/>
              <a:ea typeface="+mn-ea"/>
              <a:cs typeface="+mn-cs"/>
            </a:endParaRPr>
          </a:p>
          <a:p>
            <a:pPr lvl="1" rtl="0" fontAlgn="base"/>
            <a:r>
              <a:rPr lang="de-CH" sz="1200" b="0" i="0" u="none" strike="noStrike" kern="1200" dirty="0">
                <a:solidFill>
                  <a:schemeClr val="tx1"/>
                </a:solidFill>
                <a:effectLst/>
                <a:latin typeface="+mn-lt"/>
                <a:ea typeface="+mn-ea"/>
                <a:cs typeface="+mn-cs"/>
              </a:rPr>
              <a:t>Um den Mitgliedern das Schliessen neuer sozialer Kontakte an der Uni zu ermöglichen</a:t>
            </a:r>
          </a:p>
          <a:p>
            <a:pPr lvl="1" rtl="0" fontAlgn="base"/>
            <a:r>
              <a:rPr lang="de-CH" sz="1200" b="0" i="0" u="none" strike="noStrike" kern="1200" dirty="0">
                <a:solidFill>
                  <a:schemeClr val="tx1"/>
                </a:solidFill>
                <a:effectLst/>
                <a:latin typeface="+mn-lt"/>
                <a:ea typeface="+mn-ea"/>
                <a:cs typeface="+mn-cs"/>
              </a:rPr>
              <a:t>Keinen juristischen Hintergrund</a:t>
            </a:r>
          </a:p>
          <a:p>
            <a:pPr lvl="1" rtl="0" fontAlgn="base"/>
            <a:r>
              <a:rPr lang="de-CH" sz="1200" b="0" i="0" u="none" strike="noStrike" kern="1200" dirty="0">
                <a:solidFill>
                  <a:schemeClr val="tx1"/>
                </a:solidFill>
                <a:effectLst/>
                <a:latin typeface="+mn-lt"/>
                <a:ea typeface="+mn-ea"/>
                <a:cs typeface="+mn-cs"/>
              </a:rPr>
              <a:t>Sollten v.a. zu Beginn des Herbstsemesters stattfinden, um neue Mitglieder anwerben zu können</a:t>
            </a:r>
          </a:p>
          <a:p>
            <a:pPr rtl="0" fontAlgn="base"/>
            <a:br>
              <a:rPr lang="de-CH" sz="1200" b="0" i="0" u="none" strike="noStrike" kern="1200" dirty="0">
                <a:solidFill>
                  <a:schemeClr val="tx1"/>
                </a:solidFill>
                <a:effectLst/>
                <a:latin typeface="+mn-lt"/>
                <a:ea typeface="+mn-ea"/>
                <a:cs typeface="+mn-cs"/>
              </a:rPr>
            </a:br>
            <a:r>
              <a:rPr lang="de-CH" sz="1200" b="1" i="0" u="none" strike="noStrike" kern="1200" dirty="0">
                <a:solidFill>
                  <a:schemeClr val="tx1"/>
                </a:solidFill>
                <a:effectLst/>
                <a:latin typeface="+mn-lt"/>
                <a:ea typeface="+mn-ea"/>
                <a:cs typeface="+mn-cs"/>
              </a:rPr>
              <a:t>Gastvorträge:</a:t>
            </a:r>
            <a:endParaRPr lang="de-CH" sz="1200" b="0" i="0" u="none" strike="noStrike" kern="1200" dirty="0">
              <a:solidFill>
                <a:schemeClr val="tx1"/>
              </a:solidFill>
              <a:effectLst/>
              <a:latin typeface="+mn-lt"/>
              <a:ea typeface="+mn-ea"/>
              <a:cs typeface="+mn-cs"/>
            </a:endParaRPr>
          </a:p>
          <a:p>
            <a:pPr lvl="1" rtl="0" fontAlgn="base"/>
            <a:r>
              <a:rPr lang="de-CH" sz="1200" b="0" i="0" u="none" strike="noStrike" kern="1200" dirty="0">
                <a:solidFill>
                  <a:schemeClr val="tx1"/>
                </a:solidFill>
                <a:effectLst/>
                <a:latin typeface="+mn-lt"/>
                <a:ea typeface="+mn-ea"/>
                <a:cs typeface="+mn-cs"/>
              </a:rPr>
              <a:t>Juristischen Hintergrund</a:t>
            </a:r>
          </a:p>
          <a:p>
            <a:pPr lvl="1" rtl="0" fontAlgn="base"/>
            <a:r>
              <a:rPr lang="de-CH" sz="1200" b="0" i="0" u="none" strike="noStrike" kern="1200" dirty="0">
                <a:solidFill>
                  <a:schemeClr val="tx1"/>
                </a:solidFill>
                <a:effectLst/>
                <a:latin typeface="+mn-lt"/>
                <a:ea typeface="+mn-ea"/>
                <a:cs typeface="+mn-cs"/>
              </a:rPr>
              <a:t>Persönlichkeiten und ausgewiesene Spezialisten aus einem bestimmten Rechtsgebiet werden an die Uni eingeladen, um über ein bestimmtes Rechtsgebiet zu referieren</a:t>
            </a:r>
          </a:p>
          <a:p>
            <a:pPr rtl="0" fontAlgn="base"/>
            <a:br>
              <a:rPr lang="de-CH" sz="1200" b="0" i="0" u="none" strike="noStrike" kern="1200" dirty="0">
                <a:solidFill>
                  <a:schemeClr val="tx1"/>
                </a:solidFill>
                <a:effectLst/>
                <a:latin typeface="+mn-lt"/>
                <a:ea typeface="+mn-ea"/>
                <a:cs typeface="+mn-cs"/>
              </a:rPr>
            </a:br>
            <a:r>
              <a:rPr lang="de-CH" sz="1200" b="1" i="0" u="none" strike="noStrike" kern="1200" dirty="0" err="1">
                <a:solidFill>
                  <a:schemeClr val="tx1"/>
                </a:solidFill>
                <a:effectLst/>
                <a:latin typeface="+mn-lt"/>
                <a:ea typeface="+mn-ea"/>
                <a:cs typeface="+mn-cs"/>
              </a:rPr>
              <a:t>Lawyers@Work</a:t>
            </a:r>
            <a:r>
              <a:rPr lang="de-CH" sz="1200" b="1" i="0" u="none" strike="noStrike" kern="1200" dirty="0">
                <a:solidFill>
                  <a:schemeClr val="tx1"/>
                </a:solidFill>
                <a:effectLst/>
                <a:latin typeface="+mn-lt"/>
                <a:ea typeface="+mn-ea"/>
                <a:cs typeface="+mn-cs"/>
              </a:rPr>
              <a:t>:</a:t>
            </a:r>
            <a:endParaRPr lang="de-CH" sz="1200" b="0" i="0" u="none" strike="noStrike" kern="1200" dirty="0">
              <a:solidFill>
                <a:schemeClr val="tx1"/>
              </a:solidFill>
              <a:effectLst/>
              <a:latin typeface="+mn-lt"/>
              <a:ea typeface="+mn-ea"/>
              <a:cs typeface="+mn-cs"/>
            </a:endParaRPr>
          </a:p>
          <a:p>
            <a:pPr lvl="1" rtl="0" fontAlgn="base"/>
            <a:r>
              <a:rPr lang="de-CH" sz="1200" b="0" i="0" u="none" strike="noStrike" kern="1200" dirty="0">
                <a:solidFill>
                  <a:schemeClr val="tx1"/>
                </a:solidFill>
                <a:effectLst/>
                <a:latin typeface="+mn-lt"/>
                <a:ea typeface="+mn-ea"/>
                <a:cs typeface="+mn-cs"/>
              </a:rPr>
              <a:t>Bietet Einblick in die juristische Praxis</a:t>
            </a:r>
          </a:p>
          <a:p>
            <a:pPr lvl="2" rtl="0" fontAlgn="base"/>
            <a:r>
              <a:rPr lang="de-CH" sz="1200" b="0" i="0" u="none" strike="noStrike" kern="1200" dirty="0">
                <a:solidFill>
                  <a:schemeClr val="tx1"/>
                </a:solidFill>
                <a:effectLst/>
                <a:latin typeface="+mn-lt"/>
                <a:ea typeface="+mn-ea"/>
                <a:cs typeface="+mn-cs"/>
              </a:rPr>
              <a:t>Bspw. Besuche in Kanzleien, beim Gericht etc.</a:t>
            </a:r>
          </a:p>
          <a:p>
            <a:pPr rtl="0" fontAlgn="base"/>
            <a:br>
              <a:rPr lang="de-CH" sz="1200" b="0" i="0" u="none" strike="noStrike" kern="1200" dirty="0">
                <a:solidFill>
                  <a:schemeClr val="tx1"/>
                </a:solidFill>
                <a:effectLst/>
                <a:latin typeface="+mn-lt"/>
                <a:ea typeface="+mn-ea"/>
                <a:cs typeface="+mn-cs"/>
              </a:rPr>
            </a:br>
            <a:r>
              <a:rPr lang="de-CH" sz="1200" b="1" i="0" u="none" strike="noStrike" kern="1200" dirty="0">
                <a:solidFill>
                  <a:schemeClr val="tx1"/>
                </a:solidFill>
                <a:effectLst/>
                <a:latin typeface="+mn-lt"/>
                <a:ea typeface="+mn-ea"/>
                <a:cs typeface="+mn-cs"/>
              </a:rPr>
              <a:t>Akademische Hilfeleistungen:</a:t>
            </a:r>
            <a:endParaRPr lang="de-CH" sz="1200" b="0" i="0" u="none" strike="noStrike" kern="1200" dirty="0">
              <a:solidFill>
                <a:schemeClr val="tx1"/>
              </a:solidFill>
              <a:effectLst/>
              <a:latin typeface="+mn-lt"/>
              <a:ea typeface="+mn-ea"/>
              <a:cs typeface="+mn-cs"/>
            </a:endParaRPr>
          </a:p>
          <a:p>
            <a:pPr lvl="1" rtl="0" fontAlgn="base"/>
            <a:r>
              <a:rPr lang="de-CH" sz="1200" b="0" i="0" u="none" strike="noStrike" kern="1200" dirty="0">
                <a:solidFill>
                  <a:schemeClr val="tx1"/>
                </a:solidFill>
                <a:effectLst/>
                <a:latin typeface="+mn-lt"/>
                <a:ea typeface="+mn-ea"/>
                <a:cs typeface="+mn-cs"/>
              </a:rPr>
              <a:t>Anlässe, die den Mitgliedern allgemein beim Studium dienlich sind</a:t>
            </a:r>
          </a:p>
          <a:p>
            <a:pPr lvl="2" rtl="0" fontAlgn="base"/>
            <a:r>
              <a:rPr lang="de-CH" sz="1200" b="0" i="0" u="none" strike="noStrike" kern="1200" dirty="0">
                <a:solidFill>
                  <a:schemeClr val="tx1"/>
                </a:solidFill>
                <a:effectLst/>
                <a:latin typeface="+mn-lt"/>
                <a:ea typeface="+mn-ea"/>
                <a:cs typeface="+mn-cs"/>
              </a:rPr>
              <a:t>Bspw. über das erfolgreiche Schreiben von Prüfungen oder Seminararbeiten</a:t>
            </a:r>
          </a:p>
          <a:p>
            <a:pPr rtl="0"/>
            <a:br>
              <a:rPr lang="de-CH" sz="1200" b="0" i="0" u="none" strike="noStrike" kern="1200" dirty="0">
                <a:solidFill>
                  <a:schemeClr val="tx1"/>
                </a:solidFill>
                <a:effectLst/>
                <a:latin typeface="+mn-lt"/>
                <a:ea typeface="+mn-ea"/>
                <a:cs typeface="+mn-cs"/>
              </a:rPr>
            </a:br>
            <a:r>
              <a:rPr lang="de-CH" sz="1200" b="1" i="0" u="none" strike="noStrike" kern="1200" dirty="0">
                <a:solidFill>
                  <a:schemeClr val="tx1"/>
                </a:solidFill>
                <a:effectLst/>
                <a:latin typeface="+mn-lt"/>
                <a:ea typeface="+mn-ea"/>
                <a:cs typeface="+mn-cs"/>
              </a:rPr>
              <a:t>(2) Seminars &amp; </a:t>
            </a:r>
            <a:r>
              <a:rPr lang="de-CH" sz="1200" b="1" i="0" u="none" strike="noStrike" kern="1200" dirty="0" err="1">
                <a:solidFill>
                  <a:schemeClr val="tx1"/>
                </a:solidFill>
                <a:effectLst/>
                <a:latin typeface="+mn-lt"/>
                <a:ea typeface="+mn-ea"/>
                <a:cs typeface="+mn-cs"/>
              </a:rPr>
              <a:t>Conferences</a:t>
            </a:r>
            <a:r>
              <a:rPr lang="de-CH" sz="1200" b="1" i="0" u="none" strike="noStrike" kern="1200" dirty="0">
                <a:solidFill>
                  <a:schemeClr val="tx1"/>
                </a:solidFill>
                <a:effectLst/>
                <a:latin typeface="+mn-lt"/>
                <a:ea typeface="+mn-ea"/>
                <a:cs typeface="+mn-cs"/>
              </a:rPr>
              <a:t> (S&amp;C)</a:t>
            </a:r>
          </a:p>
          <a:p>
            <a:pPr rtl="0" fontAlgn="base"/>
            <a:r>
              <a:rPr lang="de-CH" sz="1200" b="1" i="0" u="none" strike="noStrike" kern="1200" dirty="0">
                <a:solidFill>
                  <a:schemeClr val="tx1"/>
                </a:solidFill>
                <a:effectLst/>
                <a:latin typeface="+mn-lt"/>
                <a:ea typeface="+mn-ea"/>
                <a:cs typeface="+mn-cs"/>
              </a:rPr>
              <a:t>Study Visits:</a:t>
            </a:r>
            <a:endParaRPr lang="de-CH" sz="1200" b="0" i="0" u="none" strike="noStrike" kern="1200" dirty="0">
              <a:solidFill>
                <a:schemeClr val="tx1"/>
              </a:solidFill>
              <a:effectLst/>
              <a:latin typeface="+mn-lt"/>
              <a:ea typeface="+mn-ea"/>
              <a:cs typeface="+mn-cs"/>
            </a:endParaRPr>
          </a:p>
          <a:p>
            <a:pPr lvl="1" rtl="0" fontAlgn="base"/>
            <a:r>
              <a:rPr lang="de-CH" sz="1200" b="0" i="0" u="none" strike="noStrike" kern="1200" dirty="0">
                <a:solidFill>
                  <a:schemeClr val="tx1"/>
                </a:solidFill>
                <a:effectLst/>
                <a:latin typeface="+mn-lt"/>
                <a:ea typeface="+mn-ea"/>
                <a:cs typeface="+mn-cs"/>
              </a:rPr>
              <a:t>Idee, dass sich 2 Lokalgruppen (üblicherweise aus unterschiedlichen Ländern) gegenseitig innerhalb eines Semesters oder Studienjahrs besuchen</a:t>
            </a:r>
          </a:p>
          <a:p>
            <a:pPr lvl="1" rtl="0" fontAlgn="base"/>
            <a:r>
              <a:rPr lang="de-CH" sz="1200" b="0" i="0" u="none" strike="noStrike" kern="1200" dirty="0">
                <a:solidFill>
                  <a:schemeClr val="tx1"/>
                </a:solidFill>
                <a:effectLst/>
                <a:latin typeface="+mn-lt"/>
                <a:ea typeface="+mn-ea"/>
                <a:cs typeface="+mn-cs"/>
              </a:rPr>
              <a:t>Kosten werden grundsätzlich von der Hosting-Group übernommen</a:t>
            </a:r>
          </a:p>
          <a:p>
            <a:pPr lvl="2" rtl="0" fontAlgn="base"/>
            <a:r>
              <a:rPr lang="de-CH" sz="1200" b="0" i="0" u="none" strike="noStrike" kern="1200" dirty="0">
                <a:solidFill>
                  <a:schemeClr val="tx1"/>
                </a:solidFill>
                <a:effectLst/>
                <a:latin typeface="+mn-lt"/>
                <a:ea typeface="+mn-ea"/>
                <a:cs typeface="+mn-cs"/>
              </a:rPr>
              <a:t>Study Visits eignen sich deshalb nur für kleinere Gruppen</a:t>
            </a:r>
          </a:p>
          <a:p>
            <a:pPr lvl="1" rtl="0" fontAlgn="base"/>
            <a:r>
              <a:rPr lang="de-CH" sz="1200" b="0" i="0" u="none" strike="noStrike" kern="1200" dirty="0">
                <a:solidFill>
                  <a:schemeClr val="tx1"/>
                </a:solidFill>
                <a:effectLst/>
                <a:latin typeface="+mn-lt"/>
                <a:ea typeface="+mn-ea"/>
                <a:cs typeface="+mn-cs"/>
              </a:rPr>
              <a:t>ELSA-Reise als Adaption zum klassischen Study </a:t>
            </a:r>
            <a:r>
              <a:rPr lang="de-CH" sz="1200" b="0" i="0" u="none" strike="noStrike" kern="1200" dirty="0" err="1">
                <a:solidFill>
                  <a:schemeClr val="tx1"/>
                </a:solidFill>
                <a:effectLst/>
                <a:latin typeface="+mn-lt"/>
                <a:ea typeface="+mn-ea"/>
                <a:cs typeface="+mn-cs"/>
              </a:rPr>
              <a:t>Visit</a:t>
            </a:r>
            <a:endParaRPr lang="de-CH" sz="1200" b="0" i="0" u="none" strike="noStrike" kern="1200" dirty="0">
              <a:solidFill>
                <a:schemeClr val="tx1"/>
              </a:solidFill>
              <a:effectLst/>
              <a:latin typeface="+mn-lt"/>
              <a:ea typeface="+mn-ea"/>
              <a:cs typeface="+mn-cs"/>
            </a:endParaRPr>
          </a:p>
          <a:p>
            <a:pPr lvl="2" rtl="0" fontAlgn="base"/>
            <a:r>
              <a:rPr lang="de-CH" sz="1200" b="0" i="0" u="none" strike="noStrike" kern="1200" dirty="0">
                <a:solidFill>
                  <a:schemeClr val="tx1"/>
                </a:solidFill>
                <a:effectLst/>
                <a:latin typeface="+mn-lt"/>
                <a:ea typeface="+mn-ea"/>
                <a:cs typeface="+mn-cs"/>
              </a:rPr>
              <a:t>Jeder trägt seine eigenen Kosten, aber an einem oder zwei Abenden wird etwas mit einer anderen ELSA Lokalgruppe unternommen 🡪 diese könnte auch bei der Planung unterstützen</a:t>
            </a:r>
          </a:p>
          <a:p>
            <a:pPr rtl="0" fontAlgn="base"/>
            <a:br>
              <a:rPr lang="de-CH" sz="1200" b="0" i="0" u="none" strike="noStrike" kern="1200" dirty="0">
                <a:solidFill>
                  <a:schemeClr val="tx1"/>
                </a:solidFill>
                <a:effectLst/>
                <a:latin typeface="+mn-lt"/>
                <a:ea typeface="+mn-ea"/>
                <a:cs typeface="+mn-cs"/>
              </a:rPr>
            </a:br>
            <a:r>
              <a:rPr lang="de-CH" sz="1200" b="1" i="0" u="none" strike="noStrike" kern="1200" dirty="0">
                <a:solidFill>
                  <a:schemeClr val="tx1"/>
                </a:solidFill>
                <a:effectLst/>
                <a:latin typeface="+mn-lt"/>
                <a:ea typeface="+mn-ea"/>
                <a:cs typeface="+mn-cs"/>
              </a:rPr>
              <a:t>ELSA </a:t>
            </a:r>
            <a:r>
              <a:rPr lang="de-CH" sz="1200" b="1" i="0" u="none" strike="noStrike" kern="1200" dirty="0" err="1">
                <a:solidFill>
                  <a:schemeClr val="tx1"/>
                </a:solidFill>
                <a:effectLst/>
                <a:latin typeface="+mn-lt"/>
                <a:ea typeface="+mn-ea"/>
                <a:cs typeface="+mn-cs"/>
              </a:rPr>
              <a:t>Delegations</a:t>
            </a:r>
            <a:r>
              <a:rPr lang="de-CH" sz="1200" b="1" i="0" u="none" strike="noStrike" kern="1200" dirty="0">
                <a:solidFill>
                  <a:schemeClr val="tx1"/>
                </a:solidFill>
                <a:effectLst/>
                <a:latin typeface="+mn-lt"/>
                <a:ea typeface="+mn-ea"/>
                <a:cs typeface="+mn-cs"/>
              </a:rPr>
              <a:t>:</a:t>
            </a:r>
            <a:endParaRPr lang="de-CH" sz="1100" b="0" i="0" u="none" strike="noStrike" kern="1200" dirty="0">
              <a:solidFill>
                <a:schemeClr val="tx1"/>
              </a:solidFill>
              <a:effectLst/>
              <a:latin typeface="+mn-lt"/>
              <a:ea typeface="+mn-ea"/>
              <a:cs typeface="+mn-cs"/>
            </a:endParaRPr>
          </a:p>
          <a:p>
            <a:pPr lvl="1" rtl="0" fontAlgn="base"/>
            <a:r>
              <a:rPr lang="de-CH" sz="1200" b="0" i="0" u="none" strike="noStrike" kern="1200" dirty="0">
                <a:solidFill>
                  <a:schemeClr val="tx1"/>
                </a:solidFill>
                <a:effectLst/>
                <a:latin typeface="+mn-lt"/>
                <a:ea typeface="+mn-ea"/>
                <a:cs typeface="+mn-cs"/>
              </a:rPr>
              <a:t>ELSA International entsendet jedes Jahr Delegationen zu zahlreichen internationalen Organisationen (bei denen ELSA Beobachterstatus innehat)</a:t>
            </a:r>
            <a:endParaRPr lang="de-CH" sz="1100" b="0" i="0" u="none" strike="noStrike" kern="1200" dirty="0">
              <a:solidFill>
                <a:schemeClr val="tx1"/>
              </a:solidFill>
              <a:effectLst/>
              <a:latin typeface="+mn-lt"/>
              <a:ea typeface="+mn-ea"/>
              <a:cs typeface="+mn-cs"/>
            </a:endParaRPr>
          </a:p>
          <a:p>
            <a:pPr lvl="2" rtl="0" fontAlgn="base"/>
            <a:r>
              <a:rPr lang="de-CH" sz="1200" b="0" i="0" u="none" strike="noStrike" kern="1200" dirty="0">
                <a:solidFill>
                  <a:schemeClr val="tx1"/>
                </a:solidFill>
                <a:effectLst/>
                <a:latin typeface="+mn-lt"/>
                <a:ea typeface="+mn-ea"/>
                <a:cs typeface="+mn-cs"/>
              </a:rPr>
              <a:t>U.a. bei der WIPO in Genf; der UNESCO; der UN ECOSOC; der UNCITRAL; dem Europarat etc.</a:t>
            </a:r>
          </a:p>
          <a:p>
            <a:pPr lvl="1" rtl="0" fontAlgn="base"/>
            <a:r>
              <a:rPr lang="de-CH" sz="1200" b="0" i="0" u="none" strike="noStrike" kern="1200" dirty="0">
                <a:solidFill>
                  <a:schemeClr val="tx1"/>
                </a:solidFill>
                <a:effectLst/>
                <a:latin typeface="+mn-lt"/>
                <a:ea typeface="+mn-ea"/>
                <a:cs typeface="+mn-cs"/>
              </a:rPr>
              <a:t>Die Plätze werden mehrmals pro Jahr von ELSA International ausgeschrieben und an die nationalen ELSA-Gruppen weitergeleitet</a:t>
            </a:r>
            <a:endParaRPr lang="de-CH" sz="1100" b="0" i="0" u="none" strike="noStrike" kern="1200" dirty="0">
              <a:solidFill>
                <a:schemeClr val="tx1"/>
              </a:solidFill>
              <a:effectLst/>
              <a:latin typeface="+mn-lt"/>
              <a:ea typeface="+mn-ea"/>
              <a:cs typeface="+mn-cs"/>
            </a:endParaRPr>
          </a:p>
          <a:p>
            <a:pPr rtl="0" fontAlgn="base"/>
            <a:br>
              <a:rPr lang="de-CH" sz="1200" b="0" i="0" u="none" strike="noStrike" kern="1200" dirty="0">
                <a:solidFill>
                  <a:schemeClr val="tx1"/>
                </a:solidFill>
                <a:effectLst/>
                <a:latin typeface="+mn-lt"/>
                <a:ea typeface="+mn-ea"/>
                <a:cs typeface="+mn-cs"/>
              </a:rPr>
            </a:br>
            <a:r>
              <a:rPr lang="de-CH" sz="1200" b="1" i="0" u="none" strike="noStrike" kern="1200" dirty="0">
                <a:solidFill>
                  <a:schemeClr val="tx1"/>
                </a:solidFill>
                <a:effectLst/>
                <a:latin typeface="+mn-lt"/>
                <a:ea typeface="+mn-ea"/>
                <a:cs typeface="+mn-cs"/>
              </a:rPr>
              <a:t>ELSA Summer &amp; Winter Law Schools:</a:t>
            </a:r>
            <a:endParaRPr lang="de-CH" sz="1100" b="0" i="0" u="none" strike="noStrike" kern="1200" dirty="0">
              <a:solidFill>
                <a:schemeClr val="tx1"/>
              </a:solidFill>
              <a:effectLst/>
              <a:latin typeface="+mn-lt"/>
              <a:ea typeface="+mn-ea"/>
              <a:cs typeface="+mn-cs"/>
            </a:endParaRPr>
          </a:p>
          <a:p>
            <a:pPr lvl="1" rtl="0" fontAlgn="base"/>
            <a:r>
              <a:rPr lang="de-CH" sz="1200" b="0" i="0" u="none" strike="noStrike" kern="1200" dirty="0">
                <a:solidFill>
                  <a:schemeClr val="tx1"/>
                </a:solidFill>
                <a:effectLst/>
                <a:latin typeface="+mn-lt"/>
                <a:ea typeface="+mn-ea"/>
                <a:cs typeface="+mn-cs"/>
              </a:rPr>
              <a:t>Diverse verschiedene Summer &amp; Winter Law Schools, an welchen grundsätzlich nur ELSA-Mitglieder teilnehmen können</a:t>
            </a:r>
            <a:endParaRPr lang="de-CH" sz="1100" b="0" i="0" u="none" strike="noStrike" kern="1200" dirty="0">
              <a:solidFill>
                <a:schemeClr val="tx1"/>
              </a:solidFill>
              <a:effectLst/>
              <a:latin typeface="+mn-lt"/>
              <a:ea typeface="+mn-ea"/>
              <a:cs typeface="+mn-cs"/>
            </a:endParaRPr>
          </a:p>
          <a:p>
            <a:pPr lvl="1" rtl="0" fontAlgn="base"/>
            <a:r>
              <a:rPr lang="de-CH" sz="1200" b="0" i="0" u="none" strike="noStrike" kern="1200" dirty="0">
                <a:solidFill>
                  <a:schemeClr val="tx1"/>
                </a:solidFill>
                <a:effectLst/>
                <a:latin typeface="+mn-lt"/>
                <a:ea typeface="+mn-ea"/>
                <a:cs typeface="+mn-cs"/>
              </a:rPr>
              <a:t>Dauert mind. 1 Woche</a:t>
            </a:r>
            <a:endParaRPr lang="de-CH" sz="1100" b="0" i="0" u="none" strike="noStrike" kern="1200" dirty="0">
              <a:solidFill>
                <a:schemeClr val="tx1"/>
              </a:solidFill>
              <a:effectLst/>
              <a:latin typeface="+mn-lt"/>
              <a:ea typeface="+mn-ea"/>
              <a:cs typeface="+mn-cs"/>
            </a:endParaRPr>
          </a:p>
          <a:p>
            <a:pPr lvl="1" rtl="0" fontAlgn="base"/>
            <a:r>
              <a:rPr lang="de-CH" sz="1200" b="0" i="0" u="none" strike="noStrike" kern="1200" dirty="0">
                <a:solidFill>
                  <a:schemeClr val="tx1"/>
                </a:solidFill>
                <a:effectLst/>
                <a:latin typeface="+mn-lt"/>
                <a:ea typeface="+mn-ea"/>
                <a:cs typeface="+mn-cs"/>
              </a:rPr>
              <a:t>Den Teilnehmern werden aktuelle Themen und interessante Rechtsgebiete von erfahrenen Referenten &amp; Dozenten nähergebracht</a:t>
            </a:r>
            <a:endParaRPr lang="de-CH" sz="1100" b="0" i="0" u="none" strike="noStrike" kern="1200" dirty="0">
              <a:solidFill>
                <a:schemeClr val="tx1"/>
              </a:solidFill>
              <a:effectLst/>
              <a:latin typeface="+mn-lt"/>
              <a:ea typeface="+mn-ea"/>
              <a:cs typeface="+mn-cs"/>
            </a:endParaRPr>
          </a:p>
          <a:p>
            <a:pPr lvl="1" rtl="0" fontAlgn="base"/>
            <a:r>
              <a:rPr lang="de-CH" sz="1200" b="0" i="0" u="none" strike="noStrike" kern="1200" dirty="0">
                <a:solidFill>
                  <a:schemeClr val="tx1"/>
                </a:solidFill>
                <a:effectLst/>
                <a:latin typeface="+mn-lt"/>
                <a:ea typeface="+mn-ea"/>
                <a:cs typeface="+mn-cs"/>
              </a:rPr>
              <a:t>Interne Regelung: Kosten pro Tag dürfen 35 Euro nicht übersteigen</a:t>
            </a:r>
            <a:endParaRPr lang="de-CH" sz="1100" b="0" i="0" u="none" strike="noStrike" kern="1200" dirty="0">
              <a:solidFill>
                <a:schemeClr val="tx1"/>
              </a:solidFill>
              <a:effectLst/>
              <a:latin typeface="+mn-lt"/>
              <a:ea typeface="+mn-ea"/>
              <a:cs typeface="+mn-cs"/>
            </a:endParaRPr>
          </a:p>
          <a:p>
            <a:pPr lvl="2" rtl="0" fontAlgn="base"/>
            <a:r>
              <a:rPr lang="de-CH" sz="1200" b="0" i="0" u="none" strike="noStrike" kern="1200" dirty="0">
                <a:solidFill>
                  <a:schemeClr val="tx1"/>
                </a:solidFill>
                <a:effectLst/>
                <a:latin typeface="+mn-lt"/>
                <a:ea typeface="+mn-ea"/>
                <a:cs typeface="+mn-cs"/>
              </a:rPr>
              <a:t>Darin inbegriffen ist sowohl Unterkunft sowie Essen und Transport</a:t>
            </a:r>
          </a:p>
          <a:p>
            <a:pPr rtl="0"/>
            <a:br>
              <a:rPr lang="de-CH" sz="1200" b="0" i="0" u="none" strike="noStrike" kern="1200" dirty="0">
                <a:solidFill>
                  <a:schemeClr val="tx1"/>
                </a:solidFill>
                <a:effectLst/>
                <a:latin typeface="+mn-lt"/>
                <a:ea typeface="+mn-ea"/>
                <a:cs typeface="+mn-cs"/>
              </a:rPr>
            </a:br>
            <a:r>
              <a:rPr lang="de-CH" sz="1200" b="1" i="0" u="none" strike="noStrike" kern="1200" dirty="0">
                <a:solidFill>
                  <a:schemeClr val="tx1"/>
                </a:solidFill>
                <a:effectLst/>
                <a:latin typeface="+mn-lt"/>
                <a:ea typeface="+mn-ea"/>
                <a:cs typeface="+mn-cs"/>
              </a:rPr>
              <a:t>(3) STEP (Student Trainee Exchange Programme)</a:t>
            </a:r>
          </a:p>
          <a:p>
            <a:pPr rtl="0" fontAlgn="base"/>
            <a:r>
              <a:rPr lang="de-CH" sz="1200" b="0" i="0" u="none" strike="noStrike" kern="1200" dirty="0">
                <a:solidFill>
                  <a:schemeClr val="tx1"/>
                </a:solidFill>
                <a:effectLst/>
                <a:latin typeface="+mn-lt"/>
                <a:ea typeface="+mn-ea"/>
                <a:cs typeface="+mn-cs"/>
              </a:rPr>
              <a:t>Rechtsbezogene und i.d.R. bezahlte Praktika</a:t>
            </a:r>
          </a:p>
          <a:p>
            <a:pPr rtl="0" fontAlgn="base"/>
            <a:r>
              <a:rPr lang="de-CH" sz="1200" b="0" i="0" u="none" strike="noStrike" kern="1200" dirty="0">
                <a:solidFill>
                  <a:schemeClr val="tx1"/>
                </a:solidFill>
                <a:effectLst/>
                <a:latin typeface="+mn-lt"/>
                <a:ea typeface="+mn-ea"/>
                <a:cs typeface="+mn-cs"/>
              </a:rPr>
              <a:t>Dauert zwischen 2 Wochen bis zu 2 Jahren</a:t>
            </a:r>
          </a:p>
          <a:p>
            <a:pPr rtl="0" fontAlgn="base"/>
            <a:r>
              <a:rPr lang="de-CH" sz="1200" b="0" i="0" u="none" strike="noStrike" kern="1200" dirty="0">
                <a:solidFill>
                  <a:schemeClr val="tx1"/>
                </a:solidFill>
                <a:effectLst/>
                <a:latin typeface="+mn-lt"/>
                <a:ea typeface="+mn-ea"/>
                <a:cs typeface="+mn-cs"/>
              </a:rPr>
              <a:t>Praktikumsplätze werden von den Lokalgruppen organisiert und von ELSA International gesammelt</a:t>
            </a:r>
          </a:p>
          <a:p>
            <a:pPr lvl="1" rtl="0" fontAlgn="base"/>
            <a:r>
              <a:rPr lang="de-CH" sz="1200" b="0" i="0" u="none" strike="noStrike" kern="1200" dirty="0">
                <a:solidFill>
                  <a:schemeClr val="tx1"/>
                </a:solidFill>
                <a:effectLst/>
                <a:latin typeface="+mn-lt"/>
                <a:ea typeface="+mn-ea"/>
                <a:cs typeface="+mn-cs"/>
              </a:rPr>
              <a:t>Werden dann 2x jährlich via STEP Newsletter publiziert</a:t>
            </a:r>
            <a:endParaRPr lang="de-CH" sz="1400" b="0" i="0" u="none" strike="noStrike" kern="1200" dirty="0">
              <a:solidFill>
                <a:schemeClr val="tx1"/>
              </a:solidFill>
              <a:effectLst/>
              <a:latin typeface="+mn-lt"/>
              <a:ea typeface="+mn-ea"/>
              <a:cs typeface="+mn-cs"/>
            </a:endParaRPr>
          </a:p>
          <a:p>
            <a:pPr rtl="0" fontAlgn="base"/>
            <a:r>
              <a:rPr lang="de-CH" sz="1200" b="0" i="0" u="none" strike="noStrike" kern="1200" dirty="0">
                <a:solidFill>
                  <a:schemeClr val="tx1"/>
                </a:solidFill>
                <a:effectLst/>
                <a:latin typeface="+mn-lt"/>
                <a:ea typeface="+mn-ea"/>
                <a:cs typeface="+mn-cs"/>
              </a:rPr>
              <a:t>Es werden Leute aus verschiedenen Ausbildungsstufen gesucht</a:t>
            </a:r>
          </a:p>
          <a:p>
            <a:pPr lvl="1" rtl="0" fontAlgn="base"/>
            <a:r>
              <a:rPr lang="de-CH" sz="1200" b="0" i="0" u="none" strike="noStrike" kern="1200" dirty="0" err="1">
                <a:solidFill>
                  <a:schemeClr val="tx1"/>
                </a:solidFill>
                <a:effectLst/>
                <a:latin typeface="+mn-lt"/>
                <a:ea typeface="+mn-ea"/>
                <a:cs typeface="+mn-cs"/>
              </a:rPr>
              <a:t>Undergraduate</a:t>
            </a:r>
            <a:r>
              <a:rPr lang="de-CH" sz="1200" b="0" i="0" u="none" strike="noStrike" kern="1200" dirty="0">
                <a:solidFill>
                  <a:schemeClr val="tx1"/>
                </a:solidFill>
                <a:effectLst/>
                <a:latin typeface="+mn-lt"/>
                <a:ea typeface="+mn-ea"/>
                <a:cs typeface="+mn-cs"/>
              </a:rPr>
              <a:t>, Bachelor, Master, </a:t>
            </a:r>
            <a:r>
              <a:rPr lang="de-CH" sz="1200" b="0" i="0" u="none" strike="noStrike" kern="1200" dirty="0" err="1">
                <a:solidFill>
                  <a:schemeClr val="tx1"/>
                </a:solidFill>
                <a:effectLst/>
                <a:latin typeface="+mn-lt"/>
                <a:ea typeface="+mn-ea"/>
                <a:cs typeface="+mn-cs"/>
              </a:rPr>
              <a:t>PhD</a:t>
            </a:r>
            <a:endParaRPr lang="de-CH" sz="1400" b="0" i="0" u="none" strike="noStrike" kern="1200" dirty="0">
              <a:solidFill>
                <a:schemeClr val="tx1"/>
              </a:solidFill>
              <a:effectLst/>
              <a:latin typeface="+mn-lt"/>
              <a:ea typeface="+mn-ea"/>
              <a:cs typeface="+mn-cs"/>
            </a:endParaRPr>
          </a:p>
          <a:p>
            <a:pPr rtl="0" fontAlgn="base"/>
            <a:r>
              <a:rPr lang="de-CH" sz="1200" b="0" i="0" u="none" strike="noStrike" kern="1200" dirty="0">
                <a:solidFill>
                  <a:schemeClr val="tx1"/>
                </a:solidFill>
                <a:effectLst/>
                <a:latin typeface="+mn-lt"/>
                <a:ea typeface="+mn-ea"/>
                <a:cs typeface="+mn-cs"/>
              </a:rPr>
              <a:t>Bewerbung muss korrekt und fristgerecht bei ELSA Schweiz eingereicht werden</a:t>
            </a:r>
          </a:p>
          <a:p>
            <a:pPr lvl="1" rtl="0" fontAlgn="base"/>
            <a:r>
              <a:rPr lang="de-CH" sz="1200" b="0" i="0" u="none" strike="noStrike" kern="1200" dirty="0">
                <a:solidFill>
                  <a:schemeClr val="tx1"/>
                </a:solidFill>
                <a:effectLst/>
                <a:latin typeface="+mn-lt"/>
                <a:ea typeface="+mn-ea"/>
                <a:cs typeface="+mn-cs"/>
              </a:rPr>
              <a:t>Danach findet eine interne Vorauswahl durch ELSA International statt</a:t>
            </a:r>
            <a:endParaRPr lang="de-CH" sz="1400" b="0" i="0" u="none" strike="noStrike" kern="1200" dirty="0">
              <a:solidFill>
                <a:schemeClr val="tx1"/>
              </a:solidFill>
              <a:effectLst/>
              <a:latin typeface="+mn-lt"/>
              <a:ea typeface="+mn-ea"/>
              <a:cs typeface="+mn-cs"/>
            </a:endParaRPr>
          </a:p>
          <a:p>
            <a:pPr rtl="0" fontAlgn="base"/>
            <a:r>
              <a:rPr lang="de-CH" sz="1200" b="0" i="0" u="none" strike="noStrike" kern="1200" dirty="0">
                <a:solidFill>
                  <a:schemeClr val="tx1"/>
                </a:solidFill>
                <a:effectLst/>
                <a:latin typeface="+mn-lt"/>
                <a:ea typeface="+mn-ea"/>
                <a:cs typeface="+mn-cs"/>
              </a:rPr>
              <a:t>STEP-Officer betreut den Praktikanten bei Bedarf während seines Aufenthalts</a:t>
            </a:r>
            <a:endParaRPr lang="de-CH" baseline="0" dirty="0"/>
          </a:p>
          <a:p>
            <a:pPr marL="171450" indent="-171450">
              <a:buFontTx/>
              <a:buChar char="-"/>
            </a:pPr>
            <a:endParaRPr lang="de-CH" baseline="0" dirty="0"/>
          </a:p>
        </p:txBody>
      </p:sp>
      <p:sp>
        <p:nvSpPr>
          <p:cNvPr id="4" name="Foliennummernplatzhalter 3"/>
          <p:cNvSpPr>
            <a:spLocks noGrp="1"/>
          </p:cNvSpPr>
          <p:nvPr>
            <p:ph type="sldNum" sz="quarter" idx="10"/>
          </p:nvPr>
        </p:nvSpPr>
        <p:spPr/>
        <p:txBody>
          <a:bodyPr/>
          <a:lstStyle/>
          <a:p>
            <a:fld id="{EBFD0FB3-6600-4919-B8AB-D775EC3FB045}" type="slidenum">
              <a:rPr lang="en-GB" smtClean="0"/>
              <a:pPr/>
              <a:t>4</a:t>
            </a:fld>
            <a:endParaRPr lang="en-GB"/>
          </a:p>
        </p:txBody>
      </p:sp>
    </p:spTree>
    <p:extLst>
      <p:ext uri="{BB962C8B-B14F-4D97-AF65-F5344CB8AC3E}">
        <p14:creationId xmlns:p14="http://schemas.microsoft.com/office/powerpoint/2010/main" val="7726966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rtl="0" fontAlgn="base"/>
            <a:r>
              <a:rPr lang="de-CH" sz="1200" b="0" i="0" u="none" strike="noStrike" kern="1200" dirty="0">
                <a:solidFill>
                  <a:schemeClr val="tx1"/>
                </a:solidFill>
                <a:effectLst/>
                <a:latin typeface="+mn-lt"/>
                <a:ea typeface="+mn-ea"/>
                <a:cs typeface="+mn-cs"/>
              </a:rPr>
              <a:t>Mitglieder akquirieren &amp; binden</a:t>
            </a:r>
            <a:endParaRPr lang="de-CH" sz="1200" b="1" i="0" u="none" strike="noStrike" kern="1200" dirty="0">
              <a:solidFill>
                <a:schemeClr val="tx1"/>
              </a:solidFill>
              <a:effectLst/>
              <a:latin typeface="+mn-lt"/>
              <a:ea typeface="+mn-ea"/>
              <a:cs typeface="+mn-cs"/>
            </a:endParaRPr>
          </a:p>
          <a:p>
            <a:pPr rtl="0" fontAlgn="base"/>
            <a:r>
              <a:rPr lang="de-CH" sz="1200" b="0" i="0" u="none" strike="noStrike" kern="1200" dirty="0">
                <a:solidFill>
                  <a:schemeClr val="tx1"/>
                </a:solidFill>
                <a:effectLst/>
                <a:latin typeface="+mn-lt"/>
                <a:ea typeface="+mn-ea"/>
                <a:cs typeface="+mn-cs"/>
              </a:rPr>
              <a:t>Auskunft geben &amp; neue Mitglieder betreuen</a:t>
            </a:r>
            <a:endParaRPr lang="de-CH" sz="1200" b="1" i="0" u="none" strike="noStrike" kern="1200" dirty="0">
              <a:solidFill>
                <a:schemeClr val="tx1"/>
              </a:solidFill>
              <a:effectLst/>
              <a:latin typeface="+mn-lt"/>
              <a:ea typeface="+mn-ea"/>
              <a:cs typeface="+mn-cs"/>
            </a:endParaRPr>
          </a:p>
          <a:p>
            <a:pPr rtl="0" fontAlgn="base"/>
            <a:r>
              <a:rPr lang="de-CH" sz="1200" b="0" i="0" u="none" strike="noStrike" kern="1200" dirty="0">
                <a:solidFill>
                  <a:schemeClr val="tx1"/>
                </a:solidFill>
                <a:effectLst/>
                <a:latin typeface="+mn-lt"/>
                <a:ea typeface="+mn-ea"/>
                <a:cs typeface="+mn-cs"/>
              </a:rPr>
              <a:t>Mithilfe aller bei grossen Events</a:t>
            </a:r>
            <a:endParaRPr lang="de-CH" sz="1200" b="1" i="0" u="none" strike="noStrike" kern="1200" dirty="0">
              <a:solidFill>
                <a:schemeClr val="tx1"/>
              </a:solidFill>
              <a:effectLst/>
              <a:latin typeface="+mn-lt"/>
              <a:ea typeface="+mn-ea"/>
              <a:cs typeface="+mn-cs"/>
            </a:endParaRPr>
          </a:p>
          <a:p>
            <a:pPr lvl="1" rtl="0" fontAlgn="base"/>
            <a:r>
              <a:rPr lang="de-CH" sz="1200" b="0" i="0" u="none" strike="noStrike" kern="1200" dirty="0">
                <a:solidFill>
                  <a:schemeClr val="tx1"/>
                </a:solidFill>
                <a:effectLst/>
                <a:latin typeface="+mn-lt"/>
                <a:ea typeface="+mn-ea"/>
                <a:cs typeface="+mn-cs"/>
              </a:rPr>
              <a:t>Bspw. ELSA BBQ</a:t>
            </a:r>
            <a:endParaRPr lang="de-CH" sz="1400" b="1" i="0" u="none" strike="noStrike" kern="1200" dirty="0">
              <a:solidFill>
                <a:schemeClr val="tx1"/>
              </a:solidFill>
              <a:effectLst/>
              <a:latin typeface="+mn-lt"/>
              <a:ea typeface="+mn-ea"/>
              <a:cs typeface="+mn-cs"/>
            </a:endParaRPr>
          </a:p>
          <a:p>
            <a:endParaRPr lang="de-CH" dirty="0"/>
          </a:p>
        </p:txBody>
      </p:sp>
      <p:sp>
        <p:nvSpPr>
          <p:cNvPr id="4" name="Foliennummernplatzhalter 3"/>
          <p:cNvSpPr>
            <a:spLocks noGrp="1"/>
          </p:cNvSpPr>
          <p:nvPr>
            <p:ph type="sldNum" sz="quarter" idx="10"/>
          </p:nvPr>
        </p:nvSpPr>
        <p:spPr/>
        <p:txBody>
          <a:bodyPr/>
          <a:lstStyle/>
          <a:p>
            <a:fld id="{EBFD0FB3-6600-4919-B8AB-D775EC3FB045}" type="slidenum">
              <a:rPr lang="en-GB" smtClean="0"/>
              <a:pPr/>
              <a:t>5</a:t>
            </a:fld>
            <a:endParaRPr lang="en-GB"/>
          </a:p>
        </p:txBody>
      </p:sp>
    </p:spTree>
    <p:extLst>
      <p:ext uri="{BB962C8B-B14F-4D97-AF65-F5344CB8AC3E}">
        <p14:creationId xmlns:p14="http://schemas.microsoft.com/office/powerpoint/2010/main" val="7726966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b="1" dirty="0"/>
          </a:p>
        </p:txBody>
      </p:sp>
      <p:sp>
        <p:nvSpPr>
          <p:cNvPr id="4" name="Foliennummernplatzhalter 3"/>
          <p:cNvSpPr>
            <a:spLocks noGrp="1"/>
          </p:cNvSpPr>
          <p:nvPr>
            <p:ph type="sldNum" sz="quarter" idx="10"/>
          </p:nvPr>
        </p:nvSpPr>
        <p:spPr/>
        <p:txBody>
          <a:bodyPr/>
          <a:lstStyle/>
          <a:p>
            <a:fld id="{EBFD0FB3-6600-4919-B8AB-D775EC3FB045}" type="slidenum">
              <a:rPr lang="en-GB" smtClean="0"/>
              <a:pPr/>
              <a:t>6</a:t>
            </a:fld>
            <a:endParaRPr lang="en-GB"/>
          </a:p>
        </p:txBody>
      </p:sp>
    </p:spTree>
    <p:extLst>
      <p:ext uri="{BB962C8B-B14F-4D97-AF65-F5344CB8AC3E}">
        <p14:creationId xmlns:p14="http://schemas.microsoft.com/office/powerpoint/2010/main" val="7726966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EBFD0FB3-6600-4919-B8AB-D775EC3FB045}" type="slidenum">
              <a:rPr lang="en-GB" smtClean="0"/>
              <a:pPr/>
              <a:t>7</a:t>
            </a:fld>
            <a:endParaRPr lang="en-GB"/>
          </a:p>
        </p:txBody>
      </p:sp>
    </p:spTree>
    <p:extLst>
      <p:ext uri="{BB962C8B-B14F-4D97-AF65-F5344CB8AC3E}">
        <p14:creationId xmlns:p14="http://schemas.microsoft.com/office/powerpoint/2010/main" val="7726966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EBFD0FB3-6600-4919-B8AB-D775EC3FB045}" type="slidenum">
              <a:rPr lang="en-GB" smtClean="0"/>
              <a:pPr/>
              <a:t>8</a:t>
            </a:fld>
            <a:endParaRPr lang="en-GB"/>
          </a:p>
        </p:txBody>
      </p:sp>
    </p:spTree>
    <p:extLst>
      <p:ext uri="{BB962C8B-B14F-4D97-AF65-F5344CB8AC3E}">
        <p14:creationId xmlns:p14="http://schemas.microsoft.com/office/powerpoint/2010/main" val="7726966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EBFD0FB3-6600-4919-B8AB-D775EC3FB045}" type="slidenum">
              <a:rPr lang="en-GB" smtClean="0"/>
              <a:pPr/>
              <a:t>9</a:t>
            </a:fld>
            <a:endParaRPr lang="en-GB"/>
          </a:p>
        </p:txBody>
      </p:sp>
    </p:spTree>
    <p:extLst>
      <p:ext uri="{BB962C8B-B14F-4D97-AF65-F5344CB8AC3E}">
        <p14:creationId xmlns:p14="http://schemas.microsoft.com/office/powerpoint/2010/main" val="7726966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rtl="0"/>
            <a:r>
              <a:rPr lang="de-CH" dirty="0"/>
              <a:t>Seminars &amp; </a:t>
            </a:r>
            <a:r>
              <a:rPr lang="de-CH" dirty="0" err="1"/>
              <a:t>Conferences</a:t>
            </a:r>
            <a:r>
              <a:rPr lang="de-CH" dirty="0"/>
              <a:t>: </a:t>
            </a:r>
            <a:r>
              <a:rPr lang="de-CH" sz="1200" b="0" i="0" u="none" strike="noStrike" kern="1200" dirty="0">
                <a:solidFill>
                  <a:schemeClr val="tx1"/>
                </a:solidFill>
                <a:effectLst/>
                <a:latin typeface="+mn-lt"/>
                <a:ea typeface="+mn-ea"/>
                <a:cs typeface="+mn-cs"/>
              </a:rPr>
              <a:t>Zuständig für Kontakt zu anderen Lokalgruppen. Diese Person soll einerseits aktiv auf andere Lokalgruppen zugehen und gemeinsame Events organisieren. </a:t>
            </a:r>
          </a:p>
          <a:p>
            <a:pPr rtl="0"/>
            <a:r>
              <a:rPr lang="de-CH" sz="1200" b="0" i="0" u="none" strike="noStrike" kern="1200" dirty="0">
                <a:solidFill>
                  <a:schemeClr val="tx1"/>
                </a:solidFill>
                <a:effectLst/>
                <a:latin typeface="+mn-lt"/>
                <a:ea typeface="+mn-ea"/>
                <a:cs typeface="+mn-cs"/>
              </a:rPr>
              <a:t>Andererseits dient sie als Ansprechperson für Anfragen von anderen Lokalgruppen und/oder ELSA Schweiz.</a:t>
            </a:r>
          </a:p>
          <a:p>
            <a:endParaRPr lang="de-CH" dirty="0"/>
          </a:p>
          <a:p>
            <a:r>
              <a:rPr lang="de-CH" dirty="0"/>
              <a:t>ELSA </a:t>
            </a:r>
            <a:r>
              <a:rPr lang="de-CH" dirty="0" err="1"/>
              <a:t>Traineeship</a:t>
            </a:r>
            <a:r>
              <a:rPr lang="de-CH" dirty="0"/>
              <a:t>: bearbeitet die Anmeldungen und führt die Abklärungsgespräche mit den Bewerbern, kontrolliert deren Unterlagen und leitet diese dann an ELSA Schweiz weiter.</a:t>
            </a:r>
          </a:p>
          <a:p>
            <a:endParaRPr lang="de-CH" dirty="0"/>
          </a:p>
          <a:p>
            <a:pPr rtl="0"/>
            <a:r>
              <a:rPr lang="de-CH" dirty="0"/>
              <a:t>Alumni-Verantwortliche: </a:t>
            </a:r>
            <a:r>
              <a:rPr lang="de-CH" sz="1200" b="0" i="0" u="none" strike="noStrike" kern="1200" dirty="0">
                <a:solidFill>
                  <a:schemeClr val="tx1"/>
                </a:solidFill>
                <a:effectLst/>
                <a:latin typeface="+mn-lt"/>
                <a:ea typeface="+mn-ea"/>
                <a:cs typeface="+mn-cs"/>
              </a:rPr>
              <a:t>Soll sich um die ehemaligen ELSA Mitglieder kümmern. </a:t>
            </a:r>
          </a:p>
          <a:p>
            <a:pPr rtl="0"/>
            <a:r>
              <a:rPr lang="de-CH" sz="1200" b="0" i="0" u="none" strike="noStrike" kern="1200" dirty="0">
                <a:solidFill>
                  <a:schemeClr val="tx1"/>
                </a:solidFill>
                <a:effectLst/>
                <a:latin typeface="+mn-lt"/>
                <a:ea typeface="+mn-ea"/>
                <a:cs typeface="+mn-cs"/>
              </a:rPr>
              <a:t>Führt in Kooperation mit dem </a:t>
            </a:r>
            <a:r>
              <a:rPr lang="de-CH" sz="1200" b="0" i="0" u="none" strike="noStrike" kern="1200" dirty="0" err="1">
                <a:solidFill>
                  <a:schemeClr val="tx1"/>
                </a:solidFill>
                <a:effectLst/>
                <a:latin typeface="+mn-lt"/>
                <a:ea typeface="+mn-ea"/>
                <a:cs typeface="+mn-cs"/>
              </a:rPr>
              <a:t>SecGen</a:t>
            </a:r>
            <a:r>
              <a:rPr lang="de-CH" sz="1200" b="0" i="0" u="none" strike="noStrike" kern="1200" dirty="0">
                <a:solidFill>
                  <a:schemeClr val="tx1"/>
                </a:solidFill>
                <a:effectLst/>
                <a:latin typeface="+mn-lt"/>
                <a:ea typeface="+mn-ea"/>
                <a:cs typeface="+mn-cs"/>
              </a:rPr>
              <a:t> die Alumni-Liste, erarbeitet ein Konzept, wie Alumni Relations gepflegt werden können. </a:t>
            </a:r>
          </a:p>
          <a:p>
            <a:pPr rtl="0"/>
            <a:r>
              <a:rPr lang="de-CH" sz="1200" b="0" i="0" u="none" strike="noStrike" kern="1200" dirty="0">
                <a:solidFill>
                  <a:schemeClr val="tx1"/>
                </a:solidFill>
                <a:effectLst/>
                <a:latin typeface="+mn-lt"/>
                <a:ea typeface="+mn-ea"/>
                <a:cs typeface="+mn-cs"/>
              </a:rPr>
              <a:t>Ladet die Alumni an ausgewählte Events ein und überlegt sich ggf. weitere </a:t>
            </a:r>
            <a:endParaRPr lang="de-CH" dirty="0"/>
          </a:p>
          <a:p>
            <a:endParaRPr lang="de-CH" dirty="0"/>
          </a:p>
          <a:p>
            <a:r>
              <a:rPr lang="de-CH" dirty="0"/>
              <a:t>Sponsoring: </a:t>
            </a:r>
            <a:r>
              <a:rPr lang="de-CH" sz="1200" b="0" i="0" u="none" strike="noStrike" kern="1200" dirty="0">
                <a:solidFill>
                  <a:schemeClr val="tx1"/>
                </a:solidFill>
                <a:effectLst/>
                <a:latin typeface="+mn-lt"/>
                <a:ea typeface="+mn-ea"/>
                <a:cs typeface="+mn-cs"/>
              </a:rPr>
              <a:t>Zuständig für das Sponsoring. Überarbeitet das Sponsoring-Konzept bei Bedarf. Sucht und kontaktiert mit Unterstützung der anderen Vorstandsmitglieder Sponsoren und kontaktiert diese. Betreut die aktuellen Sponsoren und ist zuständig für die Einhaltung der Verträge sowie das rechtzeitige Erneuern der Verträge.</a:t>
            </a:r>
          </a:p>
          <a:p>
            <a:endParaRPr lang="de-CH" sz="1200" b="0" i="0" u="none" strike="noStrike" kern="1200" dirty="0">
              <a:solidFill>
                <a:schemeClr val="tx1"/>
              </a:solidFill>
              <a:effectLst/>
              <a:latin typeface="+mn-lt"/>
              <a:ea typeface="+mn-ea"/>
              <a:cs typeface="+mn-cs"/>
            </a:endParaRPr>
          </a:p>
          <a:p>
            <a:pPr rtl="0"/>
            <a:r>
              <a:rPr lang="de-CH" sz="1200" b="0" i="0" u="none" strike="noStrike" kern="1200" dirty="0">
                <a:solidFill>
                  <a:schemeClr val="tx1"/>
                </a:solidFill>
                <a:effectLst/>
                <a:latin typeface="+mn-lt"/>
                <a:ea typeface="+mn-ea"/>
                <a:cs typeface="+mn-cs"/>
              </a:rPr>
              <a:t>Koordinator: «Chef der </a:t>
            </a:r>
            <a:r>
              <a:rPr lang="de-CH" sz="1200" b="0" i="0" u="none" strike="noStrike" kern="1200" dirty="0" err="1">
                <a:solidFill>
                  <a:schemeClr val="tx1"/>
                </a:solidFill>
                <a:effectLst/>
                <a:latin typeface="+mn-lt"/>
                <a:ea typeface="+mn-ea"/>
                <a:cs typeface="+mn-cs"/>
              </a:rPr>
              <a:t>AAler</a:t>
            </a:r>
            <a:r>
              <a:rPr lang="de-CH" sz="1200" b="0" i="0" u="none" strike="noStrike" kern="1200" dirty="0">
                <a:solidFill>
                  <a:schemeClr val="tx1"/>
                </a:solidFill>
                <a:effectLst/>
                <a:latin typeface="+mn-lt"/>
                <a:ea typeface="+mn-ea"/>
                <a:cs typeface="+mn-cs"/>
              </a:rPr>
              <a:t>», unterstützt die anderen AA bei Überlastung oder Fragen. Verantwortlich für den E-Mail-Posteingang; Schaut, dass alle Emails von entsprechenden Personen gelesen werden und erinnert diese daran, damit sie innert Frist antworten.</a:t>
            </a:r>
          </a:p>
          <a:p>
            <a:pPr rtl="0"/>
            <a:r>
              <a:rPr lang="de-CH" sz="1200" b="0" i="0" u="none" strike="noStrike" kern="1200" dirty="0">
                <a:solidFill>
                  <a:schemeClr val="tx1"/>
                </a:solidFill>
                <a:effectLst/>
                <a:latin typeface="+mn-lt"/>
                <a:ea typeface="+mn-ea"/>
                <a:cs typeface="+mn-cs"/>
              </a:rPr>
              <a:t>Erstellt am Ende den </a:t>
            </a:r>
            <a:r>
              <a:rPr lang="de-CH" sz="1200" b="0" i="0" u="none" strike="noStrike" kern="1200" dirty="0" err="1">
                <a:solidFill>
                  <a:schemeClr val="tx1"/>
                </a:solidFill>
                <a:effectLst/>
                <a:latin typeface="+mn-lt"/>
                <a:ea typeface="+mn-ea"/>
                <a:cs typeface="+mn-cs"/>
              </a:rPr>
              <a:t>Activity</a:t>
            </a:r>
            <a:r>
              <a:rPr lang="de-CH" sz="1200" b="0" i="0" u="none" strike="noStrike" kern="1200" dirty="0">
                <a:solidFill>
                  <a:schemeClr val="tx1"/>
                </a:solidFill>
                <a:effectLst/>
                <a:latin typeface="+mn-lt"/>
                <a:ea typeface="+mn-ea"/>
                <a:cs typeface="+mn-cs"/>
              </a:rPr>
              <a:t> Report.</a:t>
            </a:r>
          </a:p>
          <a:p>
            <a:br>
              <a:rPr lang="de-CH" dirty="0"/>
            </a:br>
            <a:endParaRPr lang="de-CH" dirty="0"/>
          </a:p>
        </p:txBody>
      </p:sp>
      <p:sp>
        <p:nvSpPr>
          <p:cNvPr id="4" name="Foliennummernplatzhalter 3"/>
          <p:cNvSpPr>
            <a:spLocks noGrp="1"/>
          </p:cNvSpPr>
          <p:nvPr>
            <p:ph type="sldNum" sz="quarter" idx="10"/>
          </p:nvPr>
        </p:nvSpPr>
        <p:spPr/>
        <p:txBody>
          <a:bodyPr/>
          <a:lstStyle/>
          <a:p>
            <a:fld id="{EBFD0FB3-6600-4919-B8AB-D775EC3FB045}" type="slidenum">
              <a:rPr lang="en-GB" smtClean="0"/>
              <a:pPr/>
              <a:t>10</a:t>
            </a:fld>
            <a:endParaRPr lang="en-GB"/>
          </a:p>
        </p:txBody>
      </p:sp>
    </p:spTree>
    <p:extLst>
      <p:ext uri="{BB962C8B-B14F-4D97-AF65-F5344CB8AC3E}">
        <p14:creationId xmlns:p14="http://schemas.microsoft.com/office/powerpoint/2010/main" val="7726966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EBFD0FB3-6600-4919-B8AB-D775EC3FB045}" type="slidenum">
              <a:rPr lang="en-GB" smtClean="0"/>
              <a:pPr/>
              <a:t>11</a:t>
            </a:fld>
            <a:endParaRPr lang="en-GB"/>
          </a:p>
        </p:txBody>
      </p:sp>
    </p:spTree>
    <p:extLst>
      <p:ext uri="{BB962C8B-B14F-4D97-AF65-F5344CB8AC3E}">
        <p14:creationId xmlns:p14="http://schemas.microsoft.com/office/powerpoint/2010/main" val="7726966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2339752" y="1772816"/>
            <a:ext cx="6332240" cy="1470025"/>
          </a:xfrm>
        </p:spPr>
        <p:txBody>
          <a:bodyPr/>
          <a:lstStyle>
            <a:lvl1pPr>
              <a:defRPr/>
            </a:lvl1pPr>
          </a:lstStyle>
          <a:p>
            <a:r>
              <a:rPr lang="de-DE"/>
              <a:t>Titelmasterformat durch Klicken bearbeiten</a:t>
            </a:r>
            <a:endParaRPr lang="en-GB" dirty="0"/>
          </a:p>
        </p:txBody>
      </p:sp>
      <p:sp>
        <p:nvSpPr>
          <p:cNvPr id="3" name="Subtitle 2"/>
          <p:cNvSpPr>
            <a:spLocks noGrp="1"/>
          </p:cNvSpPr>
          <p:nvPr>
            <p:ph type="subTitle" idx="1"/>
          </p:nvPr>
        </p:nvSpPr>
        <p:spPr>
          <a:xfrm>
            <a:off x="2987824" y="3645024"/>
            <a:ext cx="5213176" cy="1584176"/>
          </a:xfrm>
        </p:spPr>
        <p:txBody>
          <a:bodyPr>
            <a:normAutofit/>
          </a:bodyPr>
          <a:lstStyle>
            <a:lvl1pPr marL="0" indent="0" algn="l">
              <a:buNone/>
              <a:defRPr sz="2800">
                <a:solidFill>
                  <a:srgbClr val="0A3087"/>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en-GB" dirty="0"/>
          </a:p>
        </p:txBody>
      </p:sp>
      <p:sp>
        <p:nvSpPr>
          <p:cNvPr id="4" name="Date Placeholder 3"/>
          <p:cNvSpPr>
            <a:spLocks noGrp="1"/>
          </p:cNvSpPr>
          <p:nvPr>
            <p:ph type="dt" sz="half" idx="10"/>
          </p:nvPr>
        </p:nvSpPr>
        <p:spPr/>
        <p:txBody>
          <a:bodyPr/>
          <a:lstStyle/>
          <a:p>
            <a:fld id="{0A330D1F-DBCE-4DF6-8562-3FD8D356EDEC}" type="datetimeFigureOut">
              <a:rPr lang="en-GB" smtClean="0"/>
              <a:pPr/>
              <a:t>21/04/2022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A0CCB6-183E-4279-AEE5-2784267D82A6}" type="slidenum">
              <a:rPr lang="en-GB" smtClean="0"/>
              <a:pPr/>
              <a:t>‹Nr.›</a:t>
            </a:fld>
            <a:endParaRPr lang="en-GB"/>
          </a:p>
        </p:txBody>
      </p:sp>
    </p:spTree>
    <p:extLst>
      <p:ext uri="{BB962C8B-B14F-4D97-AF65-F5344CB8AC3E}">
        <p14:creationId xmlns:p14="http://schemas.microsoft.com/office/powerpoint/2010/main" val="3094647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Vertical Text Placehold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e Placeholder 3"/>
          <p:cNvSpPr>
            <a:spLocks noGrp="1"/>
          </p:cNvSpPr>
          <p:nvPr>
            <p:ph type="dt" sz="half" idx="10"/>
          </p:nvPr>
        </p:nvSpPr>
        <p:spPr/>
        <p:txBody>
          <a:bodyPr/>
          <a:lstStyle/>
          <a:p>
            <a:fld id="{0A330D1F-DBCE-4DF6-8562-3FD8D356EDEC}" type="datetimeFigureOut">
              <a:rPr lang="en-GB" smtClean="0"/>
              <a:pPr/>
              <a:t>21/04/2022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A0CCB6-183E-4279-AEE5-2784267D82A6}" type="slidenum">
              <a:rPr lang="en-GB" smtClean="0"/>
              <a:pPr/>
              <a:t>‹Nr.›</a:t>
            </a:fld>
            <a:endParaRPr lang="en-GB"/>
          </a:p>
        </p:txBody>
      </p:sp>
    </p:spTree>
    <p:extLst>
      <p:ext uri="{BB962C8B-B14F-4D97-AF65-F5344CB8AC3E}">
        <p14:creationId xmlns:p14="http://schemas.microsoft.com/office/powerpoint/2010/main" val="903600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de-DE"/>
              <a:t>Titelmasterformat durch Klicken bearbeiten</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e Placeholder 3"/>
          <p:cNvSpPr>
            <a:spLocks noGrp="1"/>
          </p:cNvSpPr>
          <p:nvPr>
            <p:ph type="dt" sz="half" idx="10"/>
          </p:nvPr>
        </p:nvSpPr>
        <p:spPr/>
        <p:txBody>
          <a:bodyPr/>
          <a:lstStyle/>
          <a:p>
            <a:fld id="{0A330D1F-DBCE-4DF6-8562-3FD8D356EDEC}" type="datetimeFigureOut">
              <a:rPr lang="en-GB" smtClean="0"/>
              <a:pPr/>
              <a:t>21/04/2022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A0CCB6-183E-4279-AEE5-2784267D82A6}" type="slidenum">
              <a:rPr lang="en-GB" smtClean="0"/>
              <a:pPr/>
              <a:t>‹Nr.›</a:t>
            </a:fld>
            <a:endParaRPr lang="en-GB"/>
          </a:p>
        </p:txBody>
      </p:sp>
    </p:spTree>
    <p:extLst>
      <p:ext uri="{BB962C8B-B14F-4D97-AF65-F5344CB8AC3E}">
        <p14:creationId xmlns:p14="http://schemas.microsoft.com/office/powerpoint/2010/main" val="3075411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2987824" y="620688"/>
            <a:ext cx="5544616" cy="1143000"/>
          </a:xfrm>
        </p:spPr>
        <p:txBody>
          <a:bodyPr/>
          <a:lstStyle/>
          <a:p>
            <a:r>
              <a:rPr lang="de-DE"/>
              <a:t>Titelmasterformat durch Klicken bearbeiten</a:t>
            </a:r>
            <a:endParaRPr lang="en-GB" dirty="0"/>
          </a:p>
        </p:txBody>
      </p:sp>
      <p:sp>
        <p:nvSpPr>
          <p:cNvPr id="3" name="Content Placeholder 2"/>
          <p:cNvSpPr>
            <a:spLocks noGrp="1"/>
          </p:cNvSpPr>
          <p:nvPr>
            <p:ph idx="1"/>
          </p:nvPr>
        </p:nvSpPr>
        <p:spPr>
          <a:xfrm>
            <a:off x="2987824" y="2204864"/>
            <a:ext cx="5544616" cy="3921299"/>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dirty="0"/>
          </a:p>
        </p:txBody>
      </p:sp>
      <p:sp>
        <p:nvSpPr>
          <p:cNvPr id="4" name="Date Placeholder 3"/>
          <p:cNvSpPr>
            <a:spLocks noGrp="1"/>
          </p:cNvSpPr>
          <p:nvPr>
            <p:ph type="dt" sz="half" idx="10"/>
          </p:nvPr>
        </p:nvSpPr>
        <p:spPr/>
        <p:txBody>
          <a:bodyPr/>
          <a:lstStyle/>
          <a:p>
            <a:fld id="{0A330D1F-DBCE-4DF6-8562-3FD8D356EDEC}" type="datetimeFigureOut">
              <a:rPr lang="en-GB" smtClean="0"/>
              <a:pPr/>
              <a:t>21/04/2022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A0CCB6-183E-4279-AEE5-2784267D82A6}" type="slidenum">
              <a:rPr lang="en-GB" smtClean="0"/>
              <a:pPr/>
              <a:t>‹Nr.›</a:t>
            </a:fld>
            <a:endParaRPr lang="en-GB"/>
          </a:p>
        </p:txBody>
      </p:sp>
    </p:spTree>
    <p:extLst>
      <p:ext uri="{BB962C8B-B14F-4D97-AF65-F5344CB8AC3E}">
        <p14:creationId xmlns:p14="http://schemas.microsoft.com/office/powerpoint/2010/main" val="3945110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p:txBody>
          <a:bodyPr/>
          <a:lstStyle/>
          <a:p>
            <a:fld id="{0A330D1F-DBCE-4DF6-8562-3FD8D356EDEC}" type="datetimeFigureOut">
              <a:rPr lang="en-GB" smtClean="0"/>
              <a:pPr/>
              <a:t>21/04/2022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A0CCB6-183E-4279-AEE5-2784267D82A6}" type="slidenum">
              <a:rPr lang="en-GB" smtClean="0"/>
              <a:pPr/>
              <a:t>‹Nr.›</a:t>
            </a:fld>
            <a:endParaRPr lang="en-GB"/>
          </a:p>
        </p:txBody>
      </p:sp>
    </p:spTree>
    <p:extLst>
      <p:ext uri="{BB962C8B-B14F-4D97-AF65-F5344CB8AC3E}">
        <p14:creationId xmlns:p14="http://schemas.microsoft.com/office/powerpoint/2010/main" val="70091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Date Placeholder 4"/>
          <p:cNvSpPr>
            <a:spLocks noGrp="1"/>
          </p:cNvSpPr>
          <p:nvPr>
            <p:ph type="dt" sz="half" idx="10"/>
          </p:nvPr>
        </p:nvSpPr>
        <p:spPr/>
        <p:txBody>
          <a:bodyPr/>
          <a:lstStyle/>
          <a:p>
            <a:fld id="{0A330D1F-DBCE-4DF6-8562-3FD8D356EDEC}" type="datetimeFigureOut">
              <a:rPr lang="en-GB" smtClean="0"/>
              <a:pPr/>
              <a:t>21/04/2022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A0CCB6-183E-4279-AEE5-2784267D82A6}" type="slidenum">
              <a:rPr lang="en-GB" smtClean="0"/>
              <a:pPr/>
              <a:t>‹Nr.›</a:t>
            </a:fld>
            <a:endParaRPr lang="en-GB"/>
          </a:p>
        </p:txBody>
      </p:sp>
    </p:spTree>
    <p:extLst>
      <p:ext uri="{BB962C8B-B14F-4D97-AF65-F5344CB8AC3E}">
        <p14:creationId xmlns:p14="http://schemas.microsoft.com/office/powerpoint/2010/main" val="64145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Titelmasterformat durch Klicken bearbeiten</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7" name="Date Placeholder 6"/>
          <p:cNvSpPr>
            <a:spLocks noGrp="1"/>
          </p:cNvSpPr>
          <p:nvPr>
            <p:ph type="dt" sz="half" idx="10"/>
          </p:nvPr>
        </p:nvSpPr>
        <p:spPr/>
        <p:txBody>
          <a:bodyPr/>
          <a:lstStyle/>
          <a:p>
            <a:fld id="{0A330D1F-DBCE-4DF6-8562-3FD8D356EDEC}" type="datetimeFigureOut">
              <a:rPr lang="en-GB" smtClean="0"/>
              <a:pPr/>
              <a:t>21/04/2022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5A0CCB6-183E-4279-AEE5-2784267D82A6}" type="slidenum">
              <a:rPr lang="en-GB" smtClean="0"/>
              <a:pPr/>
              <a:t>‹Nr.›</a:t>
            </a:fld>
            <a:endParaRPr lang="en-GB"/>
          </a:p>
        </p:txBody>
      </p:sp>
    </p:spTree>
    <p:extLst>
      <p:ext uri="{BB962C8B-B14F-4D97-AF65-F5344CB8AC3E}">
        <p14:creationId xmlns:p14="http://schemas.microsoft.com/office/powerpoint/2010/main" val="2453214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Date Placeholder 2"/>
          <p:cNvSpPr>
            <a:spLocks noGrp="1"/>
          </p:cNvSpPr>
          <p:nvPr>
            <p:ph type="dt" sz="half" idx="10"/>
          </p:nvPr>
        </p:nvSpPr>
        <p:spPr/>
        <p:txBody>
          <a:bodyPr/>
          <a:lstStyle/>
          <a:p>
            <a:fld id="{0A330D1F-DBCE-4DF6-8562-3FD8D356EDEC}" type="datetimeFigureOut">
              <a:rPr lang="en-GB" smtClean="0"/>
              <a:pPr/>
              <a:t>21/04/2022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5A0CCB6-183E-4279-AEE5-2784267D82A6}" type="slidenum">
              <a:rPr lang="en-GB" smtClean="0"/>
              <a:pPr/>
              <a:t>‹Nr.›</a:t>
            </a:fld>
            <a:endParaRPr lang="en-GB"/>
          </a:p>
        </p:txBody>
      </p:sp>
    </p:spTree>
    <p:extLst>
      <p:ext uri="{BB962C8B-B14F-4D97-AF65-F5344CB8AC3E}">
        <p14:creationId xmlns:p14="http://schemas.microsoft.com/office/powerpoint/2010/main" val="2873323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330D1F-DBCE-4DF6-8562-3FD8D356EDEC}" type="datetimeFigureOut">
              <a:rPr lang="en-GB" smtClean="0"/>
              <a:pPr/>
              <a:t>21/04/2022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5A0CCB6-183E-4279-AEE5-2784267D82A6}" type="slidenum">
              <a:rPr lang="en-GB" smtClean="0"/>
              <a:pPr/>
              <a:t>‹Nr.›</a:t>
            </a:fld>
            <a:endParaRPr lang="en-GB"/>
          </a:p>
        </p:txBody>
      </p:sp>
    </p:spTree>
    <p:extLst>
      <p:ext uri="{BB962C8B-B14F-4D97-AF65-F5344CB8AC3E}">
        <p14:creationId xmlns:p14="http://schemas.microsoft.com/office/powerpoint/2010/main" val="3000798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e Placeholder 4"/>
          <p:cNvSpPr>
            <a:spLocks noGrp="1"/>
          </p:cNvSpPr>
          <p:nvPr>
            <p:ph type="dt" sz="half" idx="10"/>
          </p:nvPr>
        </p:nvSpPr>
        <p:spPr/>
        <p:txBody>
          <a:bodyPr/>
          <a:lstStyle/>
          <a:p>
            <a:fld id="{0A330D1F-DBCE-4DF6-8562-3FD8D356EDEC}" type="datetimeFigureOut">
              <a:rPr lang="en-GB" smtClean="0"/>
              <a:pPr/>
              <a:t>21/04/2022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A0CCB6-183E-4279-AEE5-2784267D82A6}" type="slidenum">
              <a:rPr lang="en-GB" smtClean="0"/>
              <a:pPr/>
              <a:t>‹Nr.›</a:t>
            </a:fld>
            <a:endParaRPr lang="en-GB"/>
          </a:p>
        </p:txBody>
      </p:sp>
    </p:spTree>
    <p:extLst>
      <p:ext uri="{BB962C8B-B14F-4D97-AF65-F5344CB8AC3E}">
        <p14:creationId xmlns:p14="http://schemas.microsoft.com/office/powerpoint/2010/main" val="3507536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e Placeholder 4"/>
          <p:cNvSpPr>
            <a:spLocks noGrp="1"/>
          </p:cNvSpPr>
          <p:nvPr>
            <p:ph type="dt" sz="half" idx="10"/>
          </p:nvPr>
        </p:nvSpPr>
        <p:spPr/>
        <p:txBody>
          <a:bodyPr/>
          <a:lstStyle/>
          <a:p>
            <a:fld id="{0A330D1F-DBCE-4DF6-8562-3FD8D356EDEC}" type="datetimeFigureOut">
              <a:rPr lang="en-GB" smtClean="0"/>
              <a:pPr/>
              <a:t>21/04/2022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A0CCB6-183E-4279-AEE5-2784267D82A6}" type="slidenum">
              <a:rPr lang="en-GB" smtClean="0"/>
              <a:pPr/>
              <a:t>‹Nr.›</a:t>
            </a:fld>
            <a:endParaRPr lang="en-GB"/>
          </a:p>
        </p:txBody>
      </p:sp>
    </p:spTree>
    <p:extLst>
      <p:ext uri="{BB962C8B-B14F-4D97-AF65-F5344CB8AC3E}">
        <p14:creationId xmlns:p14="http://schemas.microsoft.com/office/powerpoint/2010/main" val="914795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411760" y="620688"/>
            <a:ext cx="6120680" cy="1143000"/>
          </a:xfrm>
          <a:prstGeom prst="rect">
            <a:avLst/>
          </a:prstGeom>
        </p:spPr>
        <p:txBody>
          <a:bodyPr vert="horz" lIns="91440" tIns="45720" rIns="91440" bIns="45720" rtlCol="0" anchor="ctr">
            <a:normAutofit/>
          </a:bodyPr>
          <a:lstStyle/>
          <a:p>
            <a:r>
              <a:rPr lang="de-DE"/>
              <a:t>Titelmasterformat durch Klicken bearbeiten</a:t>
            </a:r>
            <a:endParaRPr lang="en-GB" dirty="0"/>
          </a:p>
        </p:txBody>
      </p:sp>
      <p:sp>
        <p:nvSpPr>
          <p:cNvPr id="3" name="Text Placeholder 2"/>
          <p:cNvSpPr>
            <a:spLocks noGrp="1"/>
          </p:cNvSpPr>
          <p:nvPr>
            <p:ph type="body" idx="1"/>
          </p:nvPr>
        </p:nvSpPr>
        <p:spPr>
          <a:xfrm>
            <a:off x="2411760" y="2204864"/>
            <a:ext cx="6120680" cy="3921299"/>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330D1F-DBCE-4DF6-8562-3FD8D356EDEC}" type="datetimeFigureOut">
              <a:rPr lang="en-GB" smtClean="0"/>
              <a:pPr/>
              <a:t>21/04/2022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A0CCB6-183E-4279-AEE5-2784267D82A6}" type="slidenum">
              <a:rPr lang="en-GB" smtClean="0"/>
              <a:pPr/>
              <a:t>‹Nr.›</a:t>
            </a:fld>
            <a:endParaRPr lang="en-GB"/>
          </a:p>
        </p:txBody>
      </p:sp>
    </p:spTree>
    <p:extLst>
      <p:ext uri="{BB962C8B-B14F-4D97-AF65-F5344CB8AC3E}">
        <p14:creationId xmlns:p14="http://schemas.microsoft.com/office/powerpoint/2010/main" val="28087378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3600" kern="1200">
          <a:solidFill>
            <a:srgbClr val="0A3087"/>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800" kern="1200">
          <a:solidFill>
            <a:srgbClr val="0A3087"/>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rgbClr val="0A3087"/>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rgbClr val="0A3087"/>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rgbClr val="0A3087"/>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rgbClr val="0A3087"/>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emf"/><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7784" y="2060848"/>
            <a:ext cx="6120680" cy="1143000"/>
          </a:xfrm>
        </p:spPr>
        <p:txBody>
          <a:bodyPr>
            <a:noAutofit/>
          </a:bodyPr>
          <a:lstStyle/>
          <a:p>
            <a:br>
              <a:rPr lang="sv-SE" sz="4400" b="1" dirty="0">
                <a:effectLst>
                  <a:outerShdw blurRad="38100" dist="38100" dir="2700000" algn="tl">
                    <a:srgbClr val="000000">
                      <a:alpha val="43137"/>
                    </a:srgbClr>
                  </a:outerShdw>
                </a:effectLst>
                <a:latin typeface="Helvetica Neue Light"/>
                <a:cs typeface="Helvetica Neue Light"/>
              </a:rPr>
            </a:br>
            <a:br>
              <a:rPr lang="sv-SE" sz="4400" b="1" dirty="0">
                <a:effectLst>
                  <a:outerShdw blurRad="38100" dist="38100" dir="2700000" algn="tl">
                    <a:srgbClr val="000000">
                      <a:alpha val="43137"/>
                    </a:srgbClr>
                  </a:outerShdw>
                </a:effectLst>
                <a:latin typeface="Helvetica Neue Light"/>
                <a:cs typeface="Helvetica Neue Light"/>
              </a:rPr>
            </a:br>
            <a:r>
              <a:rPr lang="sv-SE" sz="4400" b="1" dirty="0">
                <a:effectLst>
                  <a:outerShdw blurRad="38100" dist="38100" dir="2700000" algn="tl">
                    <a:srgbClr val="000000">
                      <a:alpha val="43137"/>
                    </a:srgbClr>
                  </a:outerShdw>
                </a:effectLst>
                <a:latin typeface="Helvetica Neue Light"/>
                <a:cs typeface="Helvetica Neue Light"/>
              </a:rPr>
              <a:t>Vorstands-informationsevent</a:t>
            </a:r>
            <a:br>
              <a:rPr lang="sv-SE" sz="4400" b="1" dirty="0">
                <a:effectLst>
                  <a:outerShdw blurRad="38100" dist="38100" dir="2700000" algn="tl">
                    <a:srgbClr val="000000">
                      <a:alpha val="43137"/>
                    </a:srgbClr>
                  </a:outerShdw>
                </a:effectLst>
                <a:latin typeface="Helvetica Neue Light"/>
                <a:cs typeface="Helvetica Neue Light"/>
              </a:rPr>
            </a:br>
            <a:br>
              <a:rPr lang="sv-SE" sz="4400" b="1" dirty="0">
                <a:effectLst>
                  <a:outerShdw blurRad="38100" dist="38100" dir="2700000" algn="tl">
                    <a:srgbClr val="000000">
                      <a:alpha val="43137"/>
                    </a:srgbClr>
                  </a:outerShdw>
                </a:effectLst>
                <a:latin typeface="Helvetica Neue Light"/>
                <a:cs typeface="Helvetica Neue Light"/>
              </a:rPr>
            </a:br>
            <a:r>
              <a:rPr lang="sv-SE" sz="4400" b="1" dirty="0">
                <a:effectLst>
                  <a:outerShdw blurRad="38100" dist="38100" dir="2700000" algn="tl">
                    <a:srgbClr val="000000">
                      <a:alpha val="43137"/>
                    </a:srgbClr>
                  </a:outerShdw>
                </a:effectLst>
                <a:latin typeface="Helvetica Neue Light"/>
                <a:cs typeface="Helvetica Neue Light"/>
              </a:rPr>
              <a:t>ELSA St. Gallen</a:t>
            </a:r>
            <a:br>
              <a:rPr lang="sv-SE" sz="4400" b="1" dirty="0">
                <a:latin typeface="Helvetica Neue Light"/>
                <a:cs typeface="Helvetica Neue Light"/>
              </a:rPr>
            </a:br>
            <a:br>
              <a:rPr lang="sv-SE" sz="4400" b="1" dirty="0">
                <a:latin typeface="Helvetica Neue Light"/>
                <a:cs typeface="Helvetica Neue Light"/>
              </a:rPr>
            </a:br>
            <a:r>
              <a:rPr lang="sv-SE" sz="4400" b="1" dirty="0">
                <a:latin typeface="Helvetica Neue Light"/>
                <a:cs typeface="Helvetica Neue Light"/>
              </a:rPr>
              <a:t>21. April 2022</a:t>
            </a:r>
            <a:endParaRPr lang="en-GB" sz="4400" b="1" dirty="0">
              <a:latin typeface="Helvetica Neue Light"/>
              <a:cs typeface="Helvetica Neue Light"/>
            </a:endParaRPr>
          </a:p>
        </p:txBody>
      </p:sp>
      <p:pic>
        <p:nvPicPr>
          <p:cNvPr id="7" name="Bild 6" descr="switzerland_lg_cross_white.eps"/>
          <p:cNvPicPr>
            <a:picLocks noChangeAspect="1"/>
          </p:cNvPicPr>
          <p:nvPr/>
        </p:nvPicPr>
        <p:blipFill>
          <a:blip r:embed="rId2"/>
          <a:stretch>
            <a:fillRect/>
          </a:stretch>
        </p:blipFill>
        <p:spPr>
          <a:xfrm>
            <a:off x="228600" y="381000"/>
            <a:ext cx="1561900" cy="1143000"/>
          </a:xfrm>
          <a:prstGeom prst="rect">
            <a:avLst/>
          </a:prstGeom>
        </p:spPr>
      </p:pic>
    </p:spTree>
    <p:extLst>
      <p:ext uri="{BB962C8B-B14F-4D97-AF65-F5344CB8AC3E}">
        <p14:creationId xmlns:p14="http://schemas.microsoft.com/office/powerpoint/2010/main" val="2563271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3768" y="260648"/>
            <a:ext cx="6120680" cy="1143000"/>
          </a:xfrm>
        </p:spPr>
        <p:txBody>
          <a:bodyPr/>
          <a:lstStyle/>
          <a:p>
            <a:pPr algn="l"/>
            <a:r>
              <a:rPr lang="sv-SE" b="1" dirty="0">
                <a:latin typeface="Helvetica Neue Light"/>
                <a:cs typeface="Helvetica Neue Light"/>
              </a:rPr>
              <a:t>Academic Activities</a:t>
            </a:r>
            <a:endParaRPr lang="en-GB" b="1" dirty="0">
              <a:latin typeface="Helvetica Neue Light"/>
              <a:cs typeface="Helvetica Neue Light"/>
            </a:endParaRPr>
          </a:p>
        </p:txBody>
      </p:sp>
      <p:sp>
        <p:nvSpPr>
          <p:cNvPr id="5" name="TextBox 4"/>
          <p:cNvSpPr txBox="1"/>
          <p:nvPr/>
        </p:nvSpPr>
        <p:spPr>
          <a:xfrm>
            <a:off x="2555776" y="1524000"/>
            <a:ext cx="6120680" cy="4283609"/>
          </a:xfrm>
          <a:prstGeom prst="rect">
            <a:avLst/>
          </a:prstGeom>
          <a:noFill/>
        </p:spPr>
        <p:txBody>
          <a:bodyPr wrap="square" rtlCol="0">
            <a:spAutoFit/>
          </a:bodyPr>
          <a:lstStyle/>
          <a:p>
            <a:pPr marL="342900" indent="-342900" algn="just">
              <a:lnSpc>
                <a:spcPct val="125000"/>
              </a:lnSpc>
              <a:buFontTx/>
              <a:buChar char="-"/>
            </a:pPr>
            <a:r>
              <a:rPr lang="de-CH" sz="2000" b="1" dirty="0">
                <a:solidFill>
                  <a:srgbClr val="0A3087"/>
                </a:solidFill>
                <a:latin typeface="Helvetica Neue Light"/>
                <a:cs typeface="Helvetica Neue Light"/>
              </a:rPr>
              <a:t>Eventorganisation</a:t>
            </a:r>
          </a:p>
          <a:p>
            <a:pPr marL="342900" indent="-342900" algn="just">
              <a:lnSpc>
                <a:spcPct val="125000"/>
              </a:lnSpc>
              <a:buFontTx/>
              <a:buChar char="-"/>
            </a:pPr>
            <a:r>
              <a:rPr lang="de-CH" sz="2000" b="1" dirty="0">
                <a:solidFill>
                  <a:srgbClr val="0A3087"/>
                </a:solidFill>
                <a:latin typeface="Helvetica Neue Light"/>
                <a:cs typeface="Helvetica Neue Light"/>
              </a:rPr>
              <a:t>Zeitige Kommunikation der Infos </a:t>
            </a:r>
            <a:r>
              <a:rPr lang="de-CH" sz="2000" dirty="0">
                <a:solidFill>
                  <a:srgbClr val="0A3087"/>
                </a:solidFill>
                <a:latin typeface="Helvetica Neue Light"/>
                <a:cs typeface="Helvetica Neue Light"/>
              </a:rPr>
              <a:t>(Fristen, Daten, Orte) </a:t>
            </a:r>
            <a:r>
              <a:rPr lang="de-CH" sz="2000" b="1" dirty="0">
                <a:solidFill>
                  <a:srgbClr val="0A3087"/>
                </a:solidFill>
                <a:latin typeface="Helvetica Neue Light"/>
                <a:cs typeface="Helvetica Neue Light"/>
              </a:rPr>
              <a:t>an Marketingverantwortlicher </a:t>
            </a:r>
          </a:p>
          <a:p>
            <a:pPr marL="342900" indent="-342900" algn="just">
              <a:lnSpc>
                <a:spcPct val="125000"/>
              </a:lnSpc>
              <a:buFontTx/>
              <a:buChar char="-"/>
            </a:pPr>
            <a:r>
              <a:rPr lang="de-CH" sz="2000" b="1" dirty="0">
                <a:solidFill>
                  <a:srgbClr val="0A3087"/>
                </a:solidFill>
                <a:latin typeface="Helvetica Neue Light"/>
                <a:cs typeface="Helvetica Neue Light"/>
              </a:rPr>
              <a:t>Fragen von Mitgliedern beantworten </a:t>
            </a:r>
            <a:r>
              <a:rPr lang="de-CH" sz="2000" dirty="0">
                <a:solidFill>
                  <a:srgbClr val="0A3087"/>
                </a:solidFill>
                <a:latin typeface="Helvetica Neue Light"/>
                <a:cs typeface="Helvetica Neue Light"/>
              </a:rPr>
              <a:t>(Mail)</a:t>
            </a:r>
          </a:p>
          <a:p>
            <a:pPr marL="342900" indent="-342900" algn="just">
              <a:lnSpc>
                <a:spcPct val="125000"/>
              </a:lnSpc>
              <a:buFontTx/>
              <a:buChar char="-"/>
            </a:pPr>
            <a:r>
              <a:rPr lang="de-CH" sz="2000" b="1" dirty="0">
                <a:solidFill>
                  <a:srgbClr val="0A3087"/>
                </a:solidFill>
                <a:latin typeface="Helvetica Neue Light"/>
                <a:cs typeface="Helvetica Neue Light"/>
              </a:rPr>
              <a:t>Anmeldeverwaltung</a:t>
            </a:r>
          </a:p>
          <a:p>
            <a:pPr marL="342900" indent="-342900" algn="just">
              <a:lnSpc>
                <a:spcPct val="125000"/>
              </a:lnSpc>
              <a:buFontTx/>
              <a:buChar char="-"/>
            </a:pPr>
            <a:r>
              <a:rPr lang="de-CH" sz="2000" b="1" dirty="0">
                <a:solidFill>
                  <a:srgbClr val="0A3087"/>
                </a:solidFill>
                <a:latin typeface="Helvetica Neue Light"/>
                <a:cs typeface="Helvetica Neue Light"/>
              </a:rPr>
              <a:t>Werbemassnahmen festlegen + Controlling</a:t>
            </a:r>
          </a:p>
          <a:p>
            <a:pPr marL="342900" indent="-342900" algn="just">
              <a:lnSpc>
                <a:spcPct val="125000"/>
              </a:lnSpc>
              <a:buFontTx/>
              <a:buChar char="-"/>
            </a:pPr>
            <a:r>
              <a:rPr lang="de-CH" sz="2000" b="1" dirty="0">
                <a:solidFill>
                  <a:srgbClr val="0A3087"/>
                </a:solidFill>
                <a:latin typeface="Helvetica Neue Light"/>
                <a:cs typeface="Helvetica Neue Light"/>
              </a:rPr>
              <a:t>Referentengeschenk</a:t>
            </a:r>
          </a:p>
          <a:p>
            <a:pPr marL="342900" indent="-342900" algn="just">
              <a:lnSpc>
                <a:spcPct val="125000"/>
              </a:lnSpc>
              <a:buFontTx/>
              <a:buChar char="-"/>
            </a:pPr>
            <a:r>
              <a:rPr lang="de-CH" sz="2000" b="1" dirty="0">
                <a:solidFill>
                  <a:srgbClr val="0A3087"/>
                </a:solidFill>
                <a:latin typeface="Helvetica Neue Light"/>
                <a:cs typeface="Helvetica Neue Light"/>
              </a:rPr>
              <a:t>Feedback einholen bei Teilnehmern und Kooperationspartnern</a:t>
            </a:r>
          </a:p>
          <a:p>
            <a:pPr marL="342900" indent="-342900" algn="just">
              <a:lnSpc>
                <a:spcPct val="125000"/>
              </a:lnSpc>
              <a:buFontTx/>
              <a:buChar char="-"/>
            </a:pPr>
            <a:r>
              <a:rPr lang="de-CH" sz="2000" b="1" dirty="0">
                <a:solidFill>
                  <a:srgbClr val="0A3087"/>
                </a:solidFill>
                <a:latin typeface="Helvetica Neue Light"/>
                <a:cs typeface="Helvetica Neue Light"/>
              </a:rPr>
              <a:t>Nach jedem Event findet in der darauffolgenden Sitzung eine Feedbackrunde statt</a:t>
            </a:r>
          </a:p>
        </p:txBody>
      </p:sp>
      <p:pic>
        <p:nvPicPr>
          <p:cNvPr id="4" name="Bild 3" descr="switzerland_lg_cross_white.eps"/>
          <p:cNvPicPr>
            <a:picLocks noChangeAspect="1"/>
          </p:cNvPicPr>
          <p:nvPr/>
        </p:nvPicPr>
        <p:blipFill>
          <a:blip r:embed="rId3"/>
          <a:stretch>
            <a:fillRect/>
          </a:stretch>
        </p:blipFill>
        <p:spPr>
          <a:xfrm>
            <a:off x="228600" y="381000"/>
            <a:ext cx="1561900" cy="1143000"/>
          </a:xfrm>
          <a:prstGeom prst="rect">
            <a:avLst/>
          </a:prstGeom>
        </p:spPr>
      </p:pic>
    </p:spTree>
    <p:extLst>
      <p:ext uri="{BB962C8B-B14F-4D97-AF65-F5344CB8AC3E}">
        <p14:creationId xmlns:p14="http://schemas.microsoft.com/office/powerpoint/2010/main" val="21922249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760" y="2636912"/>
            <a:ext cx="6120680" cy="1143000"/>
          </a:xfrm>
        </p:spPr>
        <p:txBody>
          <a:bodyPr>
            <a:normAutofit fontScale="90000"/>
          </a:bodyPr>
          <a:lstStyle/>
          <a:p>
            <a:r>
              <a:rPr lang="sv-SE" b="1" dirty="0">
                <a:latin typeface="Helvetica Neue Light"/>
                <a:cs typeface="Helvetica Neue Light"/>
              </a:rPr>
              <a:t>Fragen zu den einzelnen Ressort?</a:t>
            </a:r>
            <a:endParaRPr lang="en-GB" b="1" dirty="0">
              <a:latin typeface="Helvetica Neue Light"/>
              <a:cs typeface="Helvetica Neue Light"/>
            </a:endParaRPr>
          </a:p>
        </p:txBody>
      </p:sp>
      <p:pic>
        <p:nvPicPr>
          <p:cNvPr id="4" name="Bild 3" descr="switzerland_lg_cross_white.eps"/>
          <p:cNvPicPr>
            <a:picLocks noChangeAspect="1"/>
          </p:cNvPicPr>
          <p:nvPr/>
        </p:nvPicPr>
        <p:blipFill>
          <a:blip r:embed="rId3"/>
          <a:stretch>
            <a:fillRect/>
          </a:stretch>
        </p:blipFill>
        <p:spPr>
          <a:xfrm>
            <a:off x="228600" y="381000"/>
            <a:ext cx="1561900" cy="1143000"/>
          </a:xfrm>
          <a:prstGeom prst="rect">
            <a:avLst/>
          </a:prstGeom>
        </p:spPr>
      </p:pic>
    </p:spTree>
    <p:extLst>
      <p:ext uri="{BB962C8B-B14F-4D97-AF65-F5344CB8AC3E}">
        <p14:creationId xmlns:p14="http://schemas.microsoft.com/office/powerpoint/2010/main" val="20523957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3768" y="260648"/>
            <a:ext cx="6120680" cy="1143000"/>
          </a:xfrm>
        </p:spPr>
        <p:txBody>
          <a:bodyPr>
            <a:normAutofit/>
          </a:bodyPr>
          <a:lstStyle/>
          <a:p>
            <a:pPr algn="l"/>
            <a:r>
              <a:rPr lang="sv-SE" b="1" dirty="0">
                <a:latin typeface="Helvetica Neue Light"/>
                <a:cs typeface="Helvetica Neue Light"/>
              </a:rPr>
              <a:t>Zeitaufwand</a:t>
            </a:r>
            <a:endParaRPr lang="en-GB" b="1" dirty="0">
              <a:latin typeface="Helvetica Neue Light"/>
              <a:cs typeface="Helvetica Neue Light"/>
            </a:endParaRPr>
          </a:p>
        </p:txBody>
      </p:sp>
      <p:sp>
        <p:nvSpPr>
          <p:cNvPr id="5" name="TextBox 4"/>
          <p:cNvSpPr txBox="1"/>
          <p:nvPr/>
        </p:nvSpPr>
        <p:spPr>
          <a:xfrm>
            <a:off x="2555776" y="1524000"/>
            <a:ext cx="6120680" cy="5053050"/>
          </a:xfrm>
          <a:prstGeom prst="rect">
            <a:avLst/>
          </a:prstGeom>
          <a:noFill/>
        </p:spPr>
        <p:txBody>
          <a:bodyPr wrap="square" rtlCol="0">
            <a:spAutoFit/>
          </a:bodyPr>
          <a:lstStyle/>
          <a:p>
            <a:pPr marL="342900" indent="-342900" algn="just">
              <a:lnSpc>
                <a:spcPct val="125000"/>
              </a:lnSpc>
              <a:buFontTx/>
              <a:buChar char="-"/>
            </a:pPr>
            <a:r>
              <a:rPr lang="de-CH" sz="2000" b="1" dirty="0">
                <a:solidFill>
                  <a:srgbClr val="0A3087"/>
                </a:solidFill>
                <a:latin typeface="Helvetica Neue Light"/>
                <a:cs typeface="Helvetica Neue Light"/>
              </a:rPr>
              <a:t>Amtsjahr: </a:t>
            </a:r>
            <a:r>
              <a:rPr lang="de-CH" sz="2000" b="1" dirty="0">
                <a:solidFill>
                  <a:srgbClr val="FF0000"/>
                </a:solidFill>
                <a:latin typeface="Helvetica Neue Light"/>
                <a:cs typeface="Helvetica Neue Light"/>
              </a:rPr>
              <a:t>August 2022 – Juli 2023</a:t>
            </a:r>
          </a:p>
          <a:p>
            <a:pPr marL="342900" indent="-342900" algn="just">
              <a:lnSpc>
                <a:spcPct val="125000"/>
              </a:lnSpc>
              <a:buFontTx/>
              <a:buChar char="-"/>
            </a:pPr>
            <a:r>
              <a:rPr lang="de-CH" sz="2000" b="1" dirty="0">
                <a:solidFill>
                  <a:srgbClr val="0A3087"/>
                </a:solidFill>
                <a:latin typeface="Helvetica Neue Light"/>
                <a:cs typeface="Helvetica Neue Light"/>
              </a:rPr>
              <a:t>ganztägige, konstituierende Sommersitzung Während Semester:</a:t>
            </a:r>
          </a:p>
          <a:p>
            <a:pPr marL="800100" lvl="1" indent="-342900" algn="just">
              <a:lnSpc>
                <a:spcPct val="125000"/>
              </a:lnSpc>
              <a:buFontTx/>
              <a:buChar char="-"/>
            </a:pPr>
            <a:r>
              <a:rPr lang="de-CH" sz="2000" b="1" dirty="0">
                <a:solidFill>
                  <a:srgbClr val="0A3087"/>
                </a:solidFill>
                <a:latin typeface="Helvetica Neue Light"/>
                <a:cs typeface="Helvetica Neue Light"/>
              </a:rPr>
              <a:t>1-2-stündige Sitzung alle 2 Wochen </a:t>
            </a:r>
            <a:r>
              <a:rPr lang="de-CH" sz="2000" b="1" dirty="0">
                <a:solidFill>
                  <a:srgbClr val="FF0000"/>
                </a:solidFill>
                <a:latin typeface="Helvetica Neue Light"/>
                <a:cs typeface="Helvetica Neue Light"/>
              </a:rPr>
              <a:t>(Sitzungspflicht!)</a:t>
            </a:r>
          </a:p>
          <a:p>
            <a:pPr marL="800100" lvl="1" indent="-342900" algn="just">
              <a:lnSpc>
                <a:spcPct val="125000"/>
              </a:lnSpc>
              <a:buFontTx/>
              <a:buChar char="-"/>
            </a:pPr>
            <a:r>
              <a:rPr lang="de-CH" sz="2000" b="1" dirty="0">
                <a:solidFill>
                  <a:srgbClr val="0A3087"/>
                </a:solidFill>
                <a:latin typeface="Helvetica Neue Light"/>
                <a:cs typeface="Helvetica Neue Light"/>
              </a:rPr>
              <a:t>Einige wenige fixe Termine, wo alle mitanpacken müssen </a:t>
            </a:r>
            <a:r>
              <a:rPr lang="de-CH" sz="2000" dirty="0">
                <a:solidFill>
                  <a:srgbClr val="0A3087"/>
                </a:solidFill>
                <a:latin typeface="Helvetica Neue Light"/>
                <a:cs typeface="Helvetica Neue Light"/>
              </a:rPr>
              <a:t>(Startwoche, BBQ)</a:t>
            </a:r>
          </a:p>
          <a:p>
            <a:pPr marL="800100" lvl="1" indent="-342900" algn="just">
              <a:lnSpc>
                <a:spcPct val="125000"/>
              </a:lnSpc>
              <a:buFontTx/>
              <a:buChar char="-"/>
            </a:pPr>
            <a:r>
              <a:rPr lang="de-CH" sz="2000" b="1" dirty="0">
                <a:solidFill>
                  <a:srgbClr val="0A3087"/>
                </a:solidFill>
                <a:latin typeface="Helvetica Neue Light"/>
                <a:cs typeface="Helvetica Neue Light"/>
              </a:rPr>
              <a:t>Relative Anwesenheitspflicht an Events</a:t>
            </a:r>
          </a:p>
          <a:p>
            <a:pPr marL="800100" lvl="1" indent="-342900" algn="just">
              <a:lnSpc>
                <a:spcPct val="125000"/>
              </a:lnSpc>
              <a:buFontTx/>
              <a:buChar char="-"/>
            </a:pPr>
            <a:r>
              <a:rPr lang="de-CH" sz="2000" b="1" dirty="0">
                <a:solidFill>
                  <a:srgbClr val="0A3087"/>
                </a:solidFill>
                <a:latin typeface="Helvetica Neue Light"/>
                <a:cs typeface="Helvetica Neue Light"/>
              </a:rPr>
              <a:t>Grundsätzlich: </a:t>
            </a:r>
            <a:r>
              <a:rPr lang="de-CH" sz="2000" dirty="0">
                <a:solidFill>
                  <a:srgbClr val="0A3087"/>
                </a:solidFill>
                <a:latin typeface="Helvetica Neue Light"/>
                <a:cs typeface="Helvetica Neue Light"/>
              </a:rPr>
              <a:t>Aufwand abhängig von Position und Engagement</a:t>
            </a:r>
          </a:p>
          <a:p>
            <a:pPr marL="800100" lvl="1" indent="-342900" algn="just">
              <a:lnSpc>
                <a:spcPct val="125000"/>
              </a:lnSpc>
              <a:buFontTx/>
              <a:buChar char="-"/>
            </a:pPr>
            <a:r>
              <a:rPr lang="de-CH" sz="2000" b="1" u="sng" dirty="0">
                <a:solidFill>
                  <a:srgbClr val="0A3087"/>
                </a:solidFill>
                <a:latin typeface="Helvetica Neue Light"/>
                <a:cs typeface="Helvetica Neue Light"/>
              </a:rPr>
              <a:t>Bei Engpässen helfen wir einander aus!</a:t>
            </a:r>
          </a:p>
          <a:p>
            <a:pPr marL="800100" lvl="1" indent="-342900" algn="just">
              <a:lnSpc>
                <a:spcPct val="125000"/>
              </a:lnSpc>
              <a:buFontTx/>
              <a:buChar char="-"/>
            </a:pPr>
            <a:endParaRPr lang="de-CH" sz="2000" b="1" dirty="0">
              <a:solidFill>
                <a:srgbClr val="0A3087"/>
              </a:solidFill>
              <a:latin typeface="Helvetica Neue Light"/>
              <a:cs typeface="Helvetica Neue Light"/>
            </a:endParaRPr>
          </a:p>
          <a:p>
            <a:pPr marL="342900" indent="-342900" algn="just">
              <a:lnSpc>
                <a:spcPct val="125000"/>
              </a:lnSpc>
              <a:buFontTx/>
              <a:buChar char="-"/>
            </a:pPr>
            <a:endParaRPr lang="de-CH" sz="2000" b="1" dirty="0">
              <a:solidFill>
                <a:srgbClr val="0A3087"/>
              </a:solidFill>
              <a:latin typeface="Helvetica Neue Light"/>
              <a:cs typeface="Helvetica Neue Light"/>
            </a:endParaRPr>
          </a:p>
        </p:txBody>
      </p:sp>
      <p:pic>
        <p:nvPicPr>
          <p:cNvPr id="4" name="Bild 3" descr="switzerland_lg_cross_white.eps"/>
          <p:cNvPicPr>
            <a:picLocks noChangeAspect="1"/>
          </p:cNvPicPr>
          <p:nvPr/>
        </p:nvPicPr>
        <p:blipFill>
          <a:blip r:embed="rId3"/>
          <a:stretch>
            <a:fillRect/>
          </a:stretch>
        </p:blipFill>
        <p:spPr>
          <a:xfrm>
            <a:off x="228600" y="381000"/>
            <a:ext cx="1561900" cy="1143000"/>
          </a:xfrm>
          <a:prstGeom prst="rect">
            <a:avLst/>
          </a:prstGeom>
        </p:spPr>
      </p:pic>
    </p:spTree>
    <p:extLst>
      <p:ext uri="{BB962C8B-B14F-4D97-AF65-F5344CB8AC3E}">
        <p14:creationId xmlns:p14="http://schemas.microsoft.com/office/powerpoint/2010/main" val="2801409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3768" y="260648"/>
            <a:ext cx="6120680" cy="1143000"/>
          </a:xfrm>
        </p:spPr>
        <p:txBody>
          <a:bodyPr>
            <a:normAutofit/>
          </a:bodyPr>
          <a:lstStyle/>
          <a:p>
            <a:pPr algn="l"/>
            <a:r>
              <a:rPr lang="sv-SE" b="1" dirty="0">
                <a:latin typeface="Helvetica Neue Light"/>
                <a:cs typeface="Helvetica Neue Light"/>
              </a:rPr>
              <a:t>Offene Positionen</a:t>
            </a:r>
            <a:endParaRPr lang="en-GB" b="1" dirty="0">
              <a:latin typeface="Helvetica Neue Light"/>
              <a:cs typeface="Helvetica Neue Light"/>
            </a:endParaRPr>
          </a:p>
        </p:txBody>
      </p:sp>
      <p:sp>
        <p:nvSpPr>
          <p:cNvPr id="5" name="TextBox 4"/>
          <p:cNvSpPr txBox="1"/>
          <p:nvPr/>
        </p:nvSpPr>
        <p:spPr>
          <a:xfrm>
            <a:off x="2555776" y="1524000"/>
            <a:ext cx="6120680" cy="3129446"/>
          </a:xfrm>
          <a:prstGeom prst="rect">
            <a:avLst/>
          </a:prstGeom>
          <a:noFill/>
        </p:spPr>
        <p:txBody>
          <a:bodyPr wrap="square" rtlCol="0">
            <a:spAutoFit/>
          </a:bodyPr>
          <a:lstStyle/>
          <a:p>
            <a:pPr marL="342900" indent="-342900" algn="just">
              <a:lnSpc>
                <a:spcPct val="125000"/>
              </a:lnSpc>
              <a:buFontTx/>
              <a:buChar char="-"/>
            </a:pPr>
            <a:r>
              <a:rPr lang="de-CH" sz="2000" b="1" dirty="0">
                <a:solidFill>
                  <a:srgbClr val="0A3087"/>
                </a:solidFill>
                <a:latin typeface="Helvetica Neue Light"/>
                <a:cs typeface="Helvetica Neue Light"/>
              </a:rPr>
              <a:t>Präsidentin: 1</a:t>
            </a:r>
          </a:p>
          <a:p>
            <a:pPr marL="342900" indent="-342900" algn="just">
              <a:lnSpc>
                <a:spcPct val="125000"/>
              </a:lnSpc>
              <a:buFontTx/>
              <a:buChar char="-"/>
            </a:pPr>
            <a:r>
              <a:rPr lang="de-CH" sz="2000" b="1" dirty="0" err="1">
                <a:solidFill>
                  <a:srgbClr val="0A3087"/>
                </a:solidFill>
                <a:latin typeface="Helvetica Neue Light"/>
                <a:cs typeface="Helvetica Neue Light"/>
              </a:rPr>
              <a:t>SecGen</a:t>
            </a:r>
            <a:r>
              <a:rPr lang="de-CH" sz="2000" b="1" dirty="0">
                <a:solidFill>
                  <a:srgbClr val="0A3087"/>
                </a:solidFill>
                <a:latin typeface="Helvetica Neue Light"/>
                <a:cs typeface="Helvetica Neue Light"/>
              </a:rPr>
              <a:t>: 1</a:t>
            </a:r>
          </a:p>
          <a:p>
            <a:pPr marL="342900" indent="-342900" algn="just">
              <a:lnSpc>
                <a:spcPct val="125000"/>
              </a:lnSpc>
              <a:buFontTx/>
              <a:buChar char="-"/>
            </a:pPr>
            <a:r>
              <a:rPr lang="de-CH" sz="2000" b="1" dirty="0" err="1">
                <a:solidFill>
                  <a:srgbClr val="0A3087"/>
                </a:solidFill>
                <a:latin typeface="Helvetica Neue Light"/>
                <a:cs typeface="Helvetica Neue Light"/>
              </a:rPr>
              <a:t>Treasurer</a:t>
            </a:r>
            <a:r>
              <a:rPr lang="de-CH" sz="2000" b="1" dirty="0">
                <a:solidFill>
                  <a:srgbClr val="0A3087"/>
                </a:solidFill>
                <a:latin typeface="Helvetica Neue Light"/>
                <a:cs typeface="Helvetica Neue Light"/>
              </a:rPr>
              <a:t>: 1</a:t>
            </a:r>
          </a:p>
          <a:p>
            <a:pPr marL="342900" indent="-342900" algn="just">
              <a:lnSpc>
                <a:spcPct val="125000"/>
              </a:lnSpc>
              <a:buFontTx/>
              <a:buChar char="-"/>
            </a:pPr>
            <a:r>
              <a:rPr lang="de-CH" sz="2000" b="1" dirty="0">
                <a:solidFill>
                  <a:srgbClr val="0A3087"/>
                </a:solidFill>
                <a:latin typeface="Helvetica Neue Light"/>
                <a:cs typeface="Helvetica Neue Light"/>
              </a:rPr>
              <a:t>Marketing: neu 2</a:t>
            </a:r>
          </a:p>
          <a:p>
            <a:pPr marL="342900" indent="-342900" algn="just">
              <a:lnSpc>
                <a:spcPct val="125000"/>
              </a:lnSpc>
              <a:buFontTx/>
              <a:buChar char="-"/>
            </a:pPr>
            <a:r>
              <a:rPr lang="de-CH" sz="2000" b="1" dirty="0">
                <a:solidFill>
                  <a:srgbClr val="0A3087"/>
                </a:solidFill>
                <a:latin typeface="Helvetica Neue Light"/>
                <a:cs typeface="Helvetica Neue Light"/>
              </a:rPr>
              <a:t>AA: 4</a:t>
            </a:r>
          </a:p>
          <a:p>
            <a:pPr algn="just">
              <a:lnSpc>
                <a:spcPct val="125000"/>
              </a:lnSpc>
            </a:pPr>
            <a:endParaRPr lang="de-CH" sz="2000" b="1" dirty="0">
              <a:solidFill>
                <a:srgbClr val="0A3087"/>
              </a:solidFill>
              <a:latin typeface="Helvetica Neue Light"/>
              <a:cs typeface="Helvetica Neue Light"/>
            </a:endParaRPr>
          </a:p>
          <a:p>
            <a:pPr marL="342900" indent="-342900" algn="just">
              <a:lnSpc>
                <a:spcPct val="125000"/>
              </a:lnSpc>
              <a:buFontTx/>
              <a:buChar char="-"/>
            </a:pPr>
            <a:endParaRPr lang="de-CH" sz="2000" b="1" dirty="0">
              <a:solidFill>
                <a:srgbClr val="0A3087"/>
              </a:solidFill>
              <a:latin typeface="Helvetica Neue Light"/>
              <a:cs typeface="Helvetica Neue Light"/>
            </a:endParaRPr>
          </a:p>
          <a:p>
            <a:pPr marL="800100" lvl="1" indent="-342900" algn="just">
              <a:lnSpc>
                <a:spcPct val="125000"/>
              </a:lnSpc>
              <a:buFontTx/>
              <a:buChar char="-"/>
            </a:pPr>
            <a:endParaRPr lang="de-CH" sz="2000" b="1" dirty="0">
              <a:solidFill>
                <a:srgbClr val="0A3087"/>
              </a:solidFill>
              <a:latin typeface="Helvetica Neue Light"/>
              <a:cs typeface="Helvetica Neue Light"/>
            </a:endParaRPr>
          </a:p>
        </p:txBody>
      </p:sp>
      <p:pic>
        <p:nvPicPr>
          <p:cNvPr id="4" name="Bild 3" descr="switzerland_lg_cross_white.eps"/>
          <p:cNvPicPr>
            <a:picLocks noChangeAspect="1"/>
          </p:cNvPicPr>
          <p:nvPr/>
        </p:nvPicPr>
        <p:blipFill>
          <a:blip r:embed="rId3"/>
          <a:stretch>
            <a:fillRect/>
          </a:stretch>
        </p:blipFill>
        <p:spPr>
          <a:xfrm>
            <a:off x="228600" y="381000"/>
            <a:ext cx="1561900" cy="1143000"/>
          </a:xfrm>
          <a:prstGeom prst="rect">
            <a:avLst/>
          </a:prstGeom>
        </p:spPr>
      </p:pic>
    </p:spTree>
    <p:extLst>
      <p:ext uri="{BB962C8B-B14F-4D97-AF65-F5344CB8AC3E}">
        <p14:creationId xmlns:p14="http://schemas.microsoft.com/office/powerpoint/2010/main" val="814187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nodeType="clickEffect">
                                  <p:stCondLst>
                                    <p:cond delay="0"/>
                                  </p:stCondLst>
                                  <p:childTnLst>
                                    <p:animEffect transition="out" filter="fade">
                                      <p:cBhvr>
                                        <p:cTn id="18" dur="500"/>
                                        <p:tgtEl>
                                          <p:spTgt spid="5">
                                            <p:txEl>
                                              <p:pRg st="0" end="0"/>
                                            </p:txEl>
                                          </p:spTgt>
                                        </p:tgtEl>
                                      </p:cBhvr>
                                    </p:animEffect>
                                    <p:set>
                                      <p:cBhvr>
                                        <p:cTn id="19" dur="1" fill="hold">
                                          <p:stCondLst>
                                            <p:cond delay="499"/>
                                          </p:stCondLst>
                                        </p:cTn>
                                        <p:tgtEl>
                                          <p:spTgt spid="5">
                                            <p:txEl>
                                              <p:pRg st="0" end="0"/>
                                            </p:txEl>
                                          </p:spTgt>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5">
                                            <p:txEl>
                                              <p:pRg st="1" end="1"/>
                                            </p:txEl>
                                          </p:spTgt>
                                        </p:tgtEl>
                                      </p:cBhvr>
                                    </p:animEffect>
                                    <p:set>
                                      <p:cBhvr>
                                        <p:cTn id="22" dur="1" fill="hold">
                                          <p:stCondLst>
                                            <p:cond delay="499"/>
                                          </p:stCondLst>
                                        </p:cTn>
                                        <p:tgtEl>
                                          <p:spTgt spid="5">
                                            <p:txEl>
                                              <p:pRg st="1" end="1"/>
                                            </p:txEl>
                                          </p:spTgt>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500"/>
                                        <p:tgtEl>
                                          <p:spTgt spid="5">
                                            <p:txEl>
                                              <p:pRg st="2" end="2"/>
                                            </p:txEl>
                                          </p:spTgt>
                                        </p:tgtEl>
                                      </p:cBhvr>
                                    </p:animEffect>
                                    <p:set>
                                      <p:cBhvr>
                                        <p:cTn id="25" dur="1" fill="hold">
                                          <p:stCondLst>
                                            <p:cond delay="499"/>
                                          </p:stCondLst>
                                        </p:cTn>
                                        <p:tgtEl>
                                          <p:spTgt spid="5">
                                            <p:txEl>
                                              <p:pRg st="2" end="2"/>
                                            </p:txEl>
                                          </p:spTgt>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500"/>
                                        <p:tgtEl>
                                          <p:spTgt spid="5">
                                            <p:txEl>
                                              <p:pRg st="3" end="3"/>
                                            </p:txEl>
                                          </p:spTgt>
                                        </p:tgtEl>
                                      </p:cBhvr>
                                    </p:animEffect>
                                    <p:set>
                                      <p:cBhvr>
                                        <p:cTn id="28" dur="1" fill="hold">
                                          <p:stCondLst>
                                            <p:cond delay="499"/>
                                          </p:stCondLst>
                                        </p:cTn>
                                        <p:tgtEl>
                                          <p:spTgt spid="5">
                                            <p:txEl>
                                              <p:pRg st="3" end="3"/>
                                            </p:txEl>
                                          </p:spTgt>
                                        </p:tgtEl>
                                        <p:attrNameLst>
                                          <p:attrName>style.visibility</p:attrName>
                                        </p:attrNameLst>
                                      </p:cBhvr>
                                      <p:to>
                                        <p:strVal val="hidden"/>
                                      </p:to>
                                    </p:set>
                                  </p:childTnLst>
                                </p:cTn>
                              </p:par>
                              <p:par>
                                <p:cTn id="29" presetID="10" presetClass="exit" presetSubtype="0" fill="hold" nodeType="withEffect">
                                  <p:stCondLst>
                                    <p:cond delay="0"/>
                                  </p:stCondLst>
                                  <p:childTnLst>
                                    <p:animEffect transition="out" filter="fade">
                                      <p:cBhvr>
                                        <p:cTn id="30" dur="500"/>
                                        <p:tgtEl>
                                          <p:spTgt spid="5">
                                            <p:txEl>
                                              <p:pRg st="4" end="4"/>
                                            </p:txEl>
                                          </p:spTgt>
                                        </p:tgtEl>
                                      </p:cBhvr>
                                    </p:animEffect>
                                    <p:set>
                                      <p:cBhvr>
                                        <p:cTn id="31" dur="1" fill="hold">
                                          <p:stCondLst>
                                            <p:cond delay="499"/>
                                          </p:stCondLst>
                                        </p:cTn>
                                        <p:tgtEl>
                                          <p:spTgt spid="5">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760" y="2636912"/>
            <a:ext cx="6120680" cy="1143000"/>
          </a:xfrm>
        </p:spPr>
        <p:txBody>
          <a:bodyPr>
            <a:normAutofit/>
          </a:bodyPr>
          <a:lstStyle/>
          <a:p>
            <a:r>
              <a:rPr lang="sv-SE" b="1" dirty="0">
                <a:latin typeface="Helvetica Neue Light"/>
                <a:cs typeface="Helvetica Neue Light"/>
              </a:rPr>
              <a:t>Fragen?</a:t>
            </a:r>
            <a:endParaRPr lang="en-GB" b="1" dirty="0">
              <a:latin typeface="Helvetica Neue Light"/>
              <a:cs typeface="Helvetica Neue Light"/>
            </a:endParaRPr>
          </a:p>
        </p:txBody>
      </p:sp>
      <p:pic>
        <p:nvPicPr>
          <p:cNvPr id="4" name="Bild 3" descr="switzerland_lg_cross_white.eps"/>
          <p:cNvPicPr>
            <a:picLocks noChangeAspect="1"/>
          </p:cNvPicPr>
          <p:nvPr/>
        </p:nvPicPr>
        <p:blipFill>
          <a:blip r:embed="rId3"/>
          <a:stretch>
            <a:fillRect/>
          </a:stretch>
        </p:blipFill>
        <p:spPr>
          <a:xfrm>
            <a:off x="228600" y="381000"/>
            <a:ext cx="1561900" cy="1143000"/>
          </a:xfrm>
          <a:prstGeom prst="rect">
            <a:avLst/>
          </a:prstGeom>
        </p:spPr>
      </p:pic>
    </p:spTree>
    <p:extLst>
      <p:ext uri="{BB962C8B-B14F-4D97-AF65-F5344CB8AC3E}">
        <p14:creationId xmlns:p14="http://schemas.microsoft.com/office/powerpoint/2010/main" val="3602379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9BF932-9A60-FE45-9F11-F902601A5F8F}"/>
              </a:ext>
            </a:extLst>
          </p:cNvPr>
          <p:cNvSpPr>
            <a:spLocks noGrp="1"/>
          </p:cNvSpPr>
          <p:nvPr>
            <p:ph type="title"/>
          </p:nvPr>
        </p:nvSpPr>
        <p:spPr>
          <a:xfrm>
            <a:off x="2555776" y="2132856"/>
            <a:ext cx="6120680" cy="1143000"/>
          </a:xfrm>
        </p:spPr>
        <p:txBody>
          <a:bodyPr>
            <a:normAutofit fontScale="90000"/>
          </a:bodyPr>
          <a:lstStyle/>
          <a:p>
            <a:r>
              <a:rPr lang="de-CH" dirty="0">
                <a:latin typeface="Helvetica Neue" panose="02000503000000020004" pitchFamily="2" charset="0"/>
                <a:ea typeface="Helvetica Neue" panose="02000503000000020004" pitchFamily="2" charset="0"/>
                <a:cs typeface="Helvetica Neue" panose="02000503000000020004" pitchFamily="2" charset="0"/>
              </a:rPr>
              <a:t>“</a:t>
            </a:r>
            <a:r>
              <a:rPr lang="de-CH" b="1" dirty="0">
                <a:latin typeface="Helvetica Neue" panose="02000503000000020004" pitchFamily="2" charset="0"/>
                <a:ea typeface="Helvetica Neue" panose="02000503000000020004" pitchFamily="2" charset="0"/>
                <a:cs typeface="Helvetica Neue" panose="02000503000000020004" pitchFamily="2" charset="0"/>
              </a:rPr>
              <a:t>A just </a:t>
            </a:r>
            <a:r>
              <a:rPr lang="de-CH" b="1" dirty="0" err="1">
                <a:latin typeface="Helvetica Neue" panose="02000503000000020004" pitchFamily="2" charset="0"/>
                <a:ea typeface="Helvetica Neue" panose="02000503000000020004" pitchFamily="2" charset="0"/>
                <a:cs typeface="Helvetica Neue" panose="02000503000000020004" pitchFamily="2" charset="0"/>
              </a:rPr>
              <a:t>world</a:t>
            </a:r>
            <a:r>
              <a:rPr lang="de-CH" dirty="0">
                <a:latin typeface="Helvetica Neue" panose="02000503000000020004" pitchFamily="2" charset="0"/>
                <a:ea typeface="Helvetica Neue" panose="02000503000000020004" pitchFamily="2" charset="0"/>
                <a:cs typeface="Helvetica Neue" panose="02000503000000020004" pitchFamily="2" charset="0"/>
              </a:rPr>
              <a:t> in </a:t>
            </a:r>
            <a:r>
              <a:rPr lang="de-CH" dirty="0" err="1">
                <a:latin typeface="Helvetica Neue" panose="02000503000000020004" pitchFamily="2" charset="0"/>
                <a:ea typeface="Helvetica Neue" panose="02000503000000020004" pitchFamily="2" charset="0"/>
                <a:cs typeface="Helvetica Neue" panose="02000503000000020004" pitchFamily="2" charset="0"/>
              </a:rPr>
              <a:t>which</a:t>
            </a:r>
            <a:r>
              <a:rPr lang="de-CH" dirty="0">
                <a:latin typeface="Helvetica Neue" panose="02000503000000020004" pitchFamily="2" charset="0"/>
                <a:ea typeface="Helvetica Neue" panose="02000503000000020004" pitchFamily="2" charset="0"/>
                <a:cs typeface="Helvetica Neue" panose="02000503000000020004" pitchFamily="2" charset="0"/>
              </a:rPr>
              <a:t> </a:t>
            </a:r>
            <a:r>
              <a:rPr lang="de-CH" dirty="0" err="1">
                <a:latin typeface="Helvetica Neue" panose="02000503000000020004" pitchFamily="2" charset="0"/>
                <a:ea typeface="Helvetica Neue" panose="02000503000000020004" pitchFamily="2" charset="0"/>
                <a:cs typeface="Helvetica Neue" panose="02000503000000020004" pitchFamily="2" charset="0"/>
              </a:rPr>
              <a:t>there</a:t>
            </a:r>
            <a:r>
              <a:rPr lang="de-CH" dirty="0">
                <a:latin typeface="Helvetica Neue" panose="02000503000000020004" pitchFamily="2" charset="0"/>
                <a:ea typeface="Helvetica Neue" panose="02000503000000020004" pitchFamily="2" charset="0"/>
                <a:cs typeface="Helvetica Neue" panose="02000503000000020004" pitchFamily="2" charset="0"/>
              </a:rPr>
              <a:t> </a:t>
            </a:r>
            <a:r>
              <a:rPr lang="de-CH" dirty="0" err="1">
                <a:latin typeface="Helvetica Neue" panose="02000503000000020004" pitchFamily="2" charset="0"/>
                <a:ea typeface="Helvetica Neue" panose="02000503000000020004" pitchFamily="2" charset="0"/>
                <a:cs typeface="Helvetica Neue" panose="02000503000000020004" pitchFamily="2" charset="0"/>
              </a:rPr>
              <a:t>is</a:t>
            </a:r>
            <a:r>
              <a:rPr lang="de-CH" dirty="0">
                <a:latin typeface="Helvetica Neue" panose="02000503000000020004" pitchFamily="2" charset="0"/>
                <a:ea typeface="Helvetica Neue" panose="02000503000000020004" pitchFamily="2" charset="0"/>
                <a:cs typeface="Helvetica Neue" panose="02000503000000020004" pitchFamily="2" charset="0"/>
              </a:rPr>
              <a:t> </a:t>
            </a:r>
            <a:r>
              <a:rPr lang="de-CH" dirty="0" err="1">
                <a:latin typeface="Helvetica Neue" panose="02000503000000020004" pitchFamily="2" charset="0"/>
                <a:ea typeface="Helvetica Neue" panose="02000503000000020004" pitchFamily="2" charset="0"/>
                <a:cs typeface="Helvetica Neue" panose="02000503000000020004" pitchFamily="2" charset="0"/>
              </a:rPr>
              <a:t>respect</a:t>
            </a:r>
            <a:r>
              <a:rPr lang="de-CH" dirty="0">
                <a:latin typeface="Helvetica Neue" panose="02000503000000020004" pitchFamily="2" charset="0"/>
                <a:ea typeface="Helvetica Neue" panose="02000503000000020004" pitchFamily="2" charset="0"/>
                <a:cs typeface="Helvetica Neue" panose="02000503000000020004" pitchFamily="2" charset="0"/>
              </a:rPr>
              <a:t> </a:t>
            </a:r>
            <a:r>
              <a:rPr lang="de-CH" dirty="0" err="1">
                <a:latin typeface="Helvetica Neue" panose="02000503000000020004" pitchFamily="2" charset="0"/>
                <a:ea typeface="Helvetica Neue" panose="02000503000000020004" pitchFamily="2" charset="0"/>
                <a:cs typeface="Helvetica Neue" panose="02000503000000020004" pitchFamily="2" charset="0"/>
              </a:rPr>
              <a:t>for</a:t>
            </a:r>
            <a:r>
              <a:rPr lang="de-CH" dirty="0">
                <a:latin typeface="Helvetica Neue" panose="02000503000000020004" pitchFamily="2" charset="0"/>
                <a:ea typeface="Helvetica Neue" panose="02000503000000020004" pitchFamily="2" charset="0"/>
                <a:cs typeface="Helvetica Neue" panose="02000503000000020004" pitchFamily="2" charset="0"/>
              </a:rPr>
              <a:t> human </a:t>
            </a:r>
            <a:r>
              <a:rPr lang="de-CH" dirty="0" err="1">
                <a:latin typeface="Helvetica Neue" panose="02000503000000020004" pitchFamily="2" charset="0"/>
                <a:ea typeface="Helvetica Neue" panose="02000503000000020004" pitchFamily="2" charset="0"/>
                <a:cs typeface="Helvetica Neue" panose="02000503000000020004" pitchFamily="2" charset="0"/>
              </a:rPr>
              <a:t>dignity</a:t>
            </a:r>
            <a:r>
              <a:rPr lang="de-CH" dirty="0">
                <a:latin typeface="Helvetica Neue" panose="02000503000000020004" pitchFamily="2" charset="0"/>
                <a:ea typeface="Helvetica Neue" panose="02000503000000020004" pitchFamily="2" charset="0"/>
                <a:cs typeface="Helvetica Neue" panose="02000503000000020004" pitchFamily="2" charset="0"/>
              </a:rPr>
              <a:t> </a:t>
            </a:r>
            <a:r>
              <a:rPr lang="de-CH" dirty="0" err="1">
                <a:latin typeface="Helvetica Neue" panose="02000503000000020004" pitchFamily="2" charset="0"/>
                <a:ea typeface="Helvetica Neue" panose="02000503000000020004" pitchFamily="2" charset="0"/>
                <a:cs typeface="Helvetica Neue" panose="02000503000000020004" pitchFamily="2" charset="0"/>
              </a:rPr>
              <a:t>and</a:t>
            </a:r>
            <a:r>
              <a:rPr lang="de-CH" dirty="0">
                <a:latin typeface="Helvetica Neue" panose="02000503000000020004" pitchFamily="2" charset="0"/>
                <a:ea typeface="Helvetica Neue" panose="02000503000000020004" pitchFamily="2" charset="0"/>
                <a:cs typeface="Helvetica Neue" panose="02000503000000020004" pitchFamily="2" charset="0"/>
              </a:rPr>
              <a:t> </a:t>
            </a:r>
            <a:r>
              <a:rPr lang="de-CH" dirty="0" err="1">
                <a:latin typeface="Helvetica Neue" panose="02000503000000020004" pitchFamily="2" charset="0"/>
                <a:ea typeface="Helvetica Neue" panose="02000503000000020004" pitchFamily="2" charset="0"/>
                <a:cs typeface="Helvetica Neue" panose="02000503000000020004" pitchFamily="2" charset="0"/>
              </a:rPr>
              <a:t>cultural</a:t>
            </a:r>
            <a:r>
              <a:rPr lang="de-CH" dirty="0">
                <a:latin typeface="Helvetica Neue" panose="02000503000000020004" pitchFamily="2" charset="0"/>
                <a:ea typeface="Helvetica Neue" panose="02000503000000020004" pitchFamily="2" charset="0"/>
                <a:cs typeface="Helvetica Neue" panose="02000503000000020004" pitchFamily="2" charset="0"/>
              </a:rPr>
              <a:t> </a:t>
            </a:r>
            <a:r>
              <a:rPr lang="de-CH" dirty="0" err="1">
                <a:latin typeface="Helvetica Neue" panose="02000503000000020004" pitchFamily="2" charset="0"/>
                <a:ea typeface="Helvetica Neue" panose="02000503000000020004" pitchFamily="2" charset="0"/>
                <a:cs typeface="Helvetica Neue" panose="02000503000000020004" pitchFamily="2" charset="0"/>
              </a:rPr>
              <a:t>diversity</a:t>
            </a:r>
            <a:r>
              <a:rPr lang="de-CH" dirty="0">
                <a:latin typeface="Helvetica Neue" panose="02000503000000020004" pitchFamily="2" charset="0"/>
                <a:ea typeface="Helvetica Neue" panose="02000503000000020004" pitchFamily="2" charset="0"/>
                <a:cs typeface="Helvetica Neue" panose="02000503000000020004" pitchFamily="2" charset="0"/>
              </a:rPr>
              <a:t>”</a:t>
            </a:r>
            <a:endParaRPr lang="de-DE" dirty="0">
              <a:latin typeface="Helvetica Neue" panose="02000503000000020004"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4251050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3768" y="260648"/>
            <a:ext cx="6120680" cy="1143000"/>
          </a:xfrm>
        </p:spPr>
        <p:txBody>
          <a:bodyPr/>
          <a:lstStyle/>
          <a:p>
            <a:pPr algn="l"/>
            <a:r>
              <a:rPr lang="sv-SE" b="1" dirty="0">
                <a:latin typeface="Helvetica Neue Light"/>
                <a:cs typeface="Helvetica Neue Light"/>
              </a:rPr>
              <a:t>Was ist ELSA?</a:t>
            </a:r>
            <a:endParaRPr lang="en-GB" b="1" dirty="0">
              <a:latin typeface="Helvetica Neue Light"/>
              <a:cs typeface="Helvetica Neue Light"/>
            </a:endParaRPr>
          </a:p>
        </p:txBody>
      </p:sp>
      <p:sp>
        <p:nvSpPr>
          <p:cNvPr id="5" name="TextBox 4"/>
          <p:cNvSpPr txBox="1"/>
          <p:nvPr/>
        </p:nvSpPr>
        <p:spPr>
          <a:xfrm>
            <a:off x="2555776" y="1524000"/>
            <a:ext cx="6120680" cy="4676537"/>
          </a:xfrm>
          <a:prstGeom prst="rect">
            <a:avLst/>
          </a:prstGeom>
          <a:noFill/>
        </p:spPr>
        <p:txBody>
          <a:bodyPr wrap="square" rtlCol="0">
            <a:spAutoFit/>
          </a:bodyPr>
          <a:lstStyle/>
          <a:p>
            <a:pPr algn="just">
              <a:lnSpc>
                <a:spcPct val="150000"/>
              </a:lnSpc>
            </a:pPr>
            <a:r>
              <a:rPr lang="de-CH" sz="1600" b="1" dirty="0">
                <a:solidFill>
                  <a:srgbClr val="0A3087"/>
                </a:solidFill>
                <a:latin typeface="Helvetica Neue Light"/>
                <a:cs typeface="Helvetica Neue Light"/>
              </a:rPr>
              <a:t>European Law </a:t>
            </a:r>
            <a:r>
              <a:rPr lang="de-CH" sz="1600" b="1" dirty="0" err="1">
                <a:solidFill>
                  <a:srgbClr val="0A3087"/>
                </a:solidFill>
                <a:latin typeface="Helvetica Neue Light"/>
                <a:cs typeface="Helvetica Neue Light"/>
              </a:rPr>
              <a:t>Students</a:t>
            </a:r>
            <a:r>
              <a:rPr lang="de-CH" sz="1600" b="1" dirty="0">
                <a:solidFill>
                  <a:srgbClr val="0A3087"/>
                </a:solidFill>
                <a:latin typeface="Helvetica Neue Light"/>
                <a:cs typeface="Helvetica Neue Light"/>
              </a:rPr>
              <a:t>’ </a:t>
            </a:r>
            <a:r>
              <a:rPr lang="de-CH" sz="1600" b="1" dirty="0" err="1">
                <a:solidFill>
                  <a:srgbClr val="0A3087"/>
                </a:solidFill>
                <a:latin typeface="Helvetica Neue Light"/>
                <a:cs typeface="Helvetica Neue Light"/>
              </a:rPr>
              <a:t>Association</a:t>
            </a:r>
            <a:r>
              <a:rPr lang="de-CH" sz="1600" b="1" dirty="0">
                <a:solidFill>
                  <a:srgbClr val="0A3087"/>
                </a:solidFill>
                <a:latin typeface="Helvetica Neue Light"/>
                <a:cs typeface="Helvetica Neue Light"/>
              </a:rPr>
              <a:t> </a:t>
            </a:r>
            <a:r>
              <a:rPr lang="de-CH" sz="1600" dirty="0">
                <a:solidFill>
                  <a:srgbClr val="0A3087"/>
                </a:solidFill>
                <a:latin typeface="Helvetica Neue Light"/>
                <a:cs typeface="Helvetica Neue Light"/>
              </a:rPr>
              <a:t>(ELSA):</a:t>
            </a:r>
          </a:p>
          <a:p>
            <a:pPr marL="285750" indent="-285750">
              <a:lnSpc>
                <a:spcPct val="150000"/>
              </a:lnSpc>
              <a:buFont typeface="Arial" charset="0"/>
              <a:buChar char="•"/>
            </a:pPr>
            <a:r>
              <a:rPr lang="de-CH" sz="1600" dirty="0">
                <a:solidFill>
                  <a:srgbClr val="0A3087"/>
                </a:solidFill>
                <a:latin typeface="Helvetica Neue Light"/>
                <a:cs typeface="Helvetica Neue Light"/>
              </a:rPr>
              <a:t>Internationale, unabhängige, nicht-politische, non-profit Organisation</a:t>
            </a:r>
          </a:p>
          <a:p>
            <a:pPr marL="285750" indent="-285750">
              <a:lnSpc>
                <a:spcPct val="150000"/>
              </a:lnSpc>
              <a:buFont typeface="Arial" charset="0"/>
              <a:buChar char="•"/>
            </a:pPr>
            <a:r>
              <a:rPr lang="de-CH" sz="1600" dirty="0">
                <a:solidFill>
                  <a:srgbClr val="0A3087"/>
                </a:solidFill>
                <a:latin typeface="Helvetica Neue Light"/>
                <a:cs typeface="Helvetica Neue Light"/>
              </a:rPr>
              <a:t>Mit 60‘000 Mitgliedern </a:t>
            </a:r>
          </a:p>
          <a:p>
            <a:pPr marL="285750" indent="-285750">
              <a:lnSpc>
                <a:spcPct val="150000"/>
              </a:lnSpc>
              <a:buFont typeface="Arial" charset="0"/>
              <a:buChar char="•"/>
            </a:pPr>
            <a:r>
              <a:rPr lang="de-CH" sz="1600" dirty="0">
                <a:solidFill>
                  <a:srgbClr val="0A3087"/>
                </a:solidFill>
                <a:latin typeface="Helvetica Neue Light"/>
                <a:cs typeface="Helvetica Neue Light"/>
              </a:rPr>
              <a:t>In 432 Rechtsfakultäten</a:t>
            </a:r>
          </a:p>
          <a:p>
            <a:pPr marL="285750" indent="-285750">
              <a:lnSpc>
                <a:spcPct val="150000"/>
              </a:lnSpc>
              <a:buFont typeface="Arial" charset="0"/>
              <a:buChar char="•"/>
            </a:pPr>
            <a:r>
              <a:rPr lang="de-CH" sz="1600" dirty="0">
                <a:solidFill>
                  <a:srgbClr val="0A3087"/>
                </a:solidFill>
                <a:latin typeface="Helvetica Neue Light"/>
                <a:cs typeface="Helvetica Neue Light"/>
              </a:rPr>
              <a:t>In mehr als 48 Ländern Europas</a:t>
            </a:r>
          </a:p>
          <a:p>
            <a:pPr marL="285750" indent="-285750">
              <a:lnSpc>
                <a:spcPct val="150000"/>
              </a:lnSpc>
              <a:buFont typeface="Arial" charset="0"/>
              <a:buChar char="•"/>
            </a:pPr>
            <a:r>
              <a:rPr lang="de-CH" sz="1600" dirty="0">
                <a:solidFill>
                  <a:srgbClr val="0A3087"/>
                </a:solidFill>
                <a:latin typeface="Helvetica Neue Light"/>
                <a:cs typeface="Helvetica Neue Light"/>
              </a:rPr>
              <a:t>Weltgrösste unabhängige </a:t>
            </a:r>
            <a:r>
              <a:rPr lang="de-CH" sz="1600" dirty="0" err="1">
                <a:solidFill>
                  <a:srgbClr val="0A3087"/>
                </a:solidFill>
                <a:latin typeface="Helvetica Neue Light"/>
                <a:cs typeface="Helvetica Neue Light"/>
              </a:rPr>
              <a:t>Jusstudierendenorganisation</a:t>
            </a:r>
            <a:endParaRPr lang="de-CH" sz="1600" dirty="0">
              <a:solidFill>
                <a:srgbClr val="0A3087"/>
              </a:solidFill>
              <a:latin typeface="Helvetica Neue Light"/>
              <a:cs typeface="Helvetica Neue Light"/>
            </a:endParaRPr>
          </a:p>
          <a:p>
            <a:pPr marL="285750" indent="-285750">
              <a:lnSpc>
                <a:spcPct val="150000"/>
              </a:lnSpc>
              <a:buFont typeface="Arial" charset="0"/>
              <a:buChar char="•"/>
            </a:pPr>
            <a:r>
              <a:rPr lang="de-CH" sz="1600" dirty="0">
                <a:solidFill>
                  <a:srgbClr val="0A3087"/>
                </a:solidFill>
                <a:latin typeface="Helvetica Neue Light"/>
                <a:cs typeface="Helvetica Neue Light"/>
              </a:rPr>
              <a:t>Beobachter- und Beraterstatus bei verschiedenen international Organisationen wie z.B. Europarat, UNESCO, WIPO, UNCITRAL, etc.</a:t>
            </a:r>
          </a:p>
          <a:p>
            <a:pPr algn="just">
              <a:lnSpc>
                <a:spcPct val="125000"/>
              </a:lnSpc>
            </a:pPr>
            <a:endParaRPr lang="de-CH" sz="1600" dirty="0">
              <a:solidFill>
                <a:srgbClr val="0A3087"/>
              </a:solidFill>
              <a:latin typeface="Helvetica Neue Light"/>
              <a:cs typeface="Helvetica Neue Light"/>
            </a:endParaRPr>
          </a:p>
          <a:p>
            <a:pPr algn="just">
              <a:lnSpc>
                <a:spcPct val="125000"/>
              </a:lnSpc>
            </a:pPr>
            <a:endParaRPr lang="de-CH" sz="1600" dirty="0">
              <a:solidFill>
                <a:srgbClr val="0A3087"/>
              </a:solidFill>
              <a:latin typeface="Helvetica Neue Light"/>
              <a:cs typeface="Helvetica Neue Light"/>
            </a:endParaRPr>
          </a:p>
          <a:p>
            <a:pPr algn="just">
              <a:lnSpc>
                <a:spcPct val="125000"/>
              </a:lnSpc>
            </a:pPr>
            <a:endParaRPr lang="en-GB" sz="1600" dirty="0">
              <a:solidFill>
                <a:srgbClr val="0A3087"/>
              </a:solidFill>
              <a:latin typeface="Helvetica Neue Light"/>
              <a:cs typeface="Helvetica Neue Light"/>
            </a:endParaRPr>
          </a:p>
        </p:txBody>
      </p:sp>
      <p:pic>
        <p:nvPicPr>
          <p:cNvPr id="4" name="Bild 3" descr="switzerland_lg_cross_white.eps"/>
          <p:cNvPicPr>
            <a:picLocks noChangeAspect="1"/>
          </p:cNvPicPr>
          <p:nvPr/>
        </p:nvPicPr>
        <p:blipFill>
          <a:blip r:embed="rId3"/>
          <a:stretch>
            <a:fillRect/>
          </a:stretch>
        </p:blipFill>
        <p:spPr>
          <a:xfrm>
            <a:off x="228600" y="381000"/>
            <a:ext cx="1561900" cy="1143000"/>
          </a:xfrm>
          <a:prstGeom prst="rect">
            <a:avLst/>
          </a:prstGeom>
        </p:spPr>
      </p:pic>
    </p:spTree>
    <p:extLst>
      <p:ext uri="{BB962C8B-B14F-4D97-AF65-F5344CB8AC3E}">
        <p14:creationId xmlns:p14="http://schemas.microsoft.com/office/powerpoint/2010/main" val="689355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3768" y="260648"/>
            <a:ext cx="6120680" cy="1143000"/>
          </a:xfrm>
        </p:spPr>
        <p:txBody>
          <a:bodyPr/>
          <a:lstStyle/>
          <a:p>
            <a:pPr algn="l"/>
            <a:r>
              <a:rPr lang="sv-SE" b="1" dirty="0">
                <a:latin typeface="Helvetica Neue Light"/>
                <a:cs typeface="Helvetica Neue Light"/>
              </a:rPr>
              <a:t>Was ist ELSA?</a:t>
            </a:r>
            <a:endParaRPr lang="en-GB" b="1" dirty="0">
              <a:latin typeface="Helvetica Neue Light"/>
              <a:cs typeface="Helvetica Neue Light"/>
            </a:endParaRPr>
          </a:p>
        </p:txBody>
      </p:sp>
      <p:sp>
        <p:nvSpPr>
          <p:cNvPr id="5" name="TextBox 4"/>
          <p:cNvSpPr txBox="1"/>
          <p:nvPr/>
        </p:nvSpPr>
        <p:spPr>
          <a:xfrm>
            <a:off x="2555776" y="1524000"/>
            <a:ext cx="6120680" cy="707886"/>
          </a:xfrm>
          <a:prstGeom prst="rect">
            <a:avLst/>
          </a:prstGeom>
          <a:noFill/>
        </p:spPr>
        <p:txBody>
          <a:bodyPr wrap="square" rtlCol="0">
            <a:spAutoFit/>
          </a:bodyPr>
          <a:lstStyle/>
          <a:p>
            <a:pPr>
              <a:lnSpc>
                <a:spcPct val="125000"/>
              </a:lnSpc>
            </a:pPr>
            <a:endParaRPr lang="de-CH" sz="1600" dirty="0">
              <a:solidFill>
                <a:srgbClr val="0A3087"/>
              </a:solidFill>
              <a:latin typeface="Helvetica Neue Light"/>
              <a:cs typeface="Helvetica Neue Light"/>
            </a:endParaRPr>
          </a:p>
          <a:p>
            <a:pPr>
              <a:lnSpc>
                <a:spcPct val="125000"/>
              </a:lnSpc>
            </a:pPr>
            <a:endParaRPr lang="en-GB" sz="1600" dirty="0">
              <a:solidFill>
                <a:srgbClr val="0A3087"/>
              </a:solidFill>
              <a:latin typeface="Helvetica Neue Light"/>
              <a:cs typeface="Helvetica Neue Light"/>
            </a:endParaRPr>
          </a:p>
        </p:txBody>
      </p:sp>
      <p:pic>
        <p:nvPicPr>
          <p:cNvPr id="4" name="Bild 3" descr="switzerland_lg_cross_white.eps"/>
          <p:cNvPicPr>
            <a:picLocks noChangeAspect="1"/>
          </p:cNvPicPr>
          <p:nvPr/>
        </p:nvPicPr>
        <p:blipFill>
          <a:blip r:embed="rId3"/>
          <a:stretch>
            <a:fillRect/>
          </a:stretch>
        </p:blipFill>
        <p:spPr>
          <a:xfrm>
            <a:off x="228600" y="381000"/>
            <a:ext cx="1561900" cy="1143000"/>
          </a:xfrm>
          <a:prstGeom prst="rect">
            <a:avLst/>
          </a:prstGeom>
        </p:spPr>
      </p:pic>
      <p:graphicFrame>
        <p:nvGraphicFramePr>
          <p:cNvPr id="3" name="Diagramm 2"/>
          <p:cNvGraphicFramePr/>
          <p:nvPr>
            <p:extLst>
              <p:ext uri="{D42A27DB-BD31-4B8C-83A1-F6EECF244321}">
                <p14:modId xmlns:p14="http://schemas.microsoft.com/office/powerpoint/2010/main" val="1199665861"/>
              </p:ext>
            </p:extLst>
          </p:nvPr>
        </p:nvGraphicFramePr>
        <p:xfrm>
          <a:off x="2555776" y="1524000"/>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462129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3768" y="260648"/>
            <a:ext cx="6120680" cy="1143000"/>
          </a:xfrm>
        </p:spPr>
        <p:txBody>
          <a:bodyPr/>
          <a:lstStyle/>
          <a:p>
            <a:pPr algn="l"/>
            <a:r>
              <a:rPr lang="sv-SE" b="1" dirty="0">
                <a:latin typeface="Helvetica Neue Light"/>
                <a:cs typeface="Helvetica Neue Light"/>
              </a:rPr>
              <a:t>Aufbau ELSA St.Gallen</a:t>
            </a:r>
            <a:endParaRPr lang="en-GB" b="1" dirty="0">
              <a:latin typeface="Helvetica Neue Light"/>
              <a:cs typeface="Helvetica Neue Light"/>
            </a:endParaRPr>
          </a:p>
        </p:txBody>
      </p:sp>
      <p:sp>
        <p:nvSpPr>
          <p:cNvPr id="5" name="TextBox 4"/>
          <p:cNvSpPr txBox="1"/>
          <p:nvPr/>
        </p:nvSpPr>
        <p:spPr>
          <a:xfrm>
            <a:off x="2483768" y="1268760"/>
            <a:ext cx="6120680" cy="5401479"/>
          </a:xfrm>
          <a:prstGeom prst="rect">
            <a:avLst/>
          </a:prstGeom>
          <a:noFill/>
        </p:spPr>
        <p:txBody>
          <a:bodyPr wrap="square" rtlCol="0">
            <a:spAutoFit/>
          </a:bodyPr>
          <a:lstStyle/>
          <a:p>
            <a:pPr algn="just">
              <a:lnSpc>
                <a:spcPct val="125000"/>
              </a:lnSpc>
            </a:pPr>
            <a:r>
              <a:rPr lang="de-CH" sz="2000" b="1" dirty="0">
                <a:solidFill>
                  <a:srgbClr val="0A3087"/>
                </a:solidFill>
                <a:latin typeface="Helvetica Neue Light"/>
                <a:cs typeface="Helvetica Neue Light"/>
              </a:rPr>
              <a:t>Aktuell 9 Vorstandsmitglieder:</a:t>
            </a:r>
          </a:p>
          <a:p>
            <a:pPr algn="just">
              <a:lnSpc>
                <a:spcPct val="125000"/>
              </a:lnSpc>
            </a:pPr>
            <a:endParaRPr lang="de-CH" sz="2000" dirty="0">
              <a:solidFill>
                <a:srgbClr val="0A3087"/>
              </a:solidFill>
              <a:latin typeface="Helvetica Neue Light"/>
              <a:cs typeface="Helvetica Neue Light"/>
            </a:endParaRPr>
          </a:p>
          <a:p>
            <a:pPr algn="just">
              <a:lnSpc>
                <a:spcPct val="125000"/>
              </a:lnSpc>
            </a:pPr>
            <a:r>
              <a:rPr lang="de-CH" sz="2000" b="1" dirty="0">
                <a:solidFill>
                  <a:srgbClr val="0A3087"/>
                </a:solidFill>
                <a:latin typeface="Helvetica Neue Light"/>
                <a:cs typeface="Helvetica Neue Light"/>
              </a:rPr>
              <a:t>Positionen:</a:t>
            </a:r>
          </a:p>
          <a:p>
            <a:pPr marL="285750" indent="-285750" algn="just">
              <a:lnSpc>
                <a:spcPct val="125000"/>
              </a:lnSpc>
              <a:buFontTx/>
              <a:buChar char="-"/>
            </a:pPr>
            <a:r>
              <a:rPr lang="de-CH" sz="2000" dirty="0">
                <a:solidFill>
                  <a:srgbClr val="0A3087"/>
                </a:solidFill>
                <a:latin typeface="Helvetica Neue Light"/>
                <a:cs typeface="Helvetica Neue Light"/>
              </a:rPr>
              <a:t>Präsident</a:t>
            </a:r>
          </a:p>
          <a:p>
            <a:pPr marL="285750" indent="-285750" algn="just">
              <a:lnSpc>
                <a:spcPct val="125000"/>
              </a:lnSpc>
              <a:buFontTx/>
              <a:buChar char="-"/>
            </a:pPr>
            <a:r>
              <a:rPr lang="de-CH" sz="2000" dirty="0" err="1">
                <a:solidFill>
                  <a:srgbClr val="0A3087"/>
                </a:solidFill>
                <a:latin typeface="Helvetica Neue Light"/>
                <a:cs typeface="Helvetica Neue Light"/>
              </a:rPr>
              <a:t>Secretary</a:t>
            </a:r>
            <a:r>
              <a:rPr lang="de-CH" sz="2000" dirty="0">
                <a:solidFill>
                  <a:srgbClr val="0A3087"/>
                </a:solidFill>
                <a:latin typeface="Helvetica Neue Light"/>
                <a:cs typeface="Helvetica Neue Light"/>
              </a:rPr>
              <a:t> General (Generalsekretär)</a:t>
            </a:r>
          </a:p>
          <a:p>
            <a:pPr marL="285750" indent="-285750" algn="just">
              <a:lnSpc>
                <a:spcPct val="125000"/>
              </a:lnSpc>
              <a:buFontTx/>
              <a:buChar char="-"/>
            </a:pPr>
            <a:r>
              <a:rPr lang="de-CH" sz="2000" dirty="0" err="1">
                <a:solidFill>
                  <a:srgbClr val="0A3087"/>
                </a:solidFill>
                <a:latin typeface="Helvetica Neue Light"/>
                <a:cs typeface="Helvetica Neue Light"/>
              </a:rPr>
              <a:t>Treasurer</a:t>
            </a:r>
            <a:r>
              <a:rPr lang="de-CH" sz="2000" dirty="0">
                <a:solidFill>
                  <a:srgbClr val="0A3087"/>
                </a:solidFill>
                <a:latin typeface="Helvetica Neue Light"/>
                <a:cs typeface="Helvetica Neue Light"/>
              </a:rPr>
              <a:t> (Schatzmeister)</a:t>
            </a:r>
          </a:p>
          <a:p>
            <a:pPr marL="285750" indent="-285750" algn="just">
              <a:lnSpc>
                <a:spcPct val="125000"/>
              </a:lnSpc>
              <a:buFontTx/>
              <a:buChar char="-"/>
            </a:pPr>
            <a:r>
              <a:rPr lang="de-CH" sz="2000" dirty="0">
                <a:solidFill>
                  <a:srgbClr val="0A3087"/>
                </a:solidFill>
                <a:latin typeface="Helvetica Neue Light"/>
                <a:cs typeface="Helvetica Neue Light"/>
              </a:rPr>
              <a:t>Marketing</a:t>
            </a:r>
          </a:p>
          <a:p>
            <a:pPr marL="285750" indent="-285750" algn="just">
              <a:lnSpc>
                <a:spcPct val="125000"/>
              </a:lnSpc>
              <a:buFontTx/>
              <a:buChar char="-"/>
            </a:pPr>
            <a:r>
              <a:rPr lang="de-CH" sz="2000" dirty="0">
                <a:solidFill>
                  <a:srgbClr val="0A3087"/>
                </a:solidFill>
                <a:latin typeface="Helvetica Neue Light"/>
                <a:cs typeface="Helvetica Neue Light"/>
              </a:rPr>
              <a:t>Academic </a:t>
            </a:r>
            <a:r>
              <a:rPr lang="de-CH" sz="2000" dirty="0" err="1">
                <a:solidFill>
                  <a:srgbClr val="0A3087"/>
                </a:solidFill>
                <a:latin typeface="Helvetica Neue Light"/>
                <a:cs typeface="Helvetica Neue Light"/>
              </a:rPr>
              <a:t>Activities</a:t>
            </a:r>
            <a:endParaRPr lang="de-CH" sz="2000" dirty="0">
              <a:solidFill>
                <a:srgbClr val="0A3087"/>
              </a:solidFill>
              <a:latin typeface="Helvetica Neue Light"/>
              <a:cs typeface="Helvetica Neue Light"/>
            </a:endParaRPr>
          </a:p>
          <a:p>
            <a:pPr marL="742950" lvl="1" indent="-285750" algn="just">
              <a:lnSpc>
                <a:spcPct val="125000"/>
              </a:lnSpc>
              <a:buFontTx/>
              <a:buChar char="-"/>
            </a:pPr>
            <a:r>
              <a:rPr lang="de-CH" sz="2000" dirty="0">
                <a:solidFill>
                  <a:srgbClr val="0A3087"/>
                </a:solidFill>
                <a:latin typeface="Helvetica Neue Light"/>
                <a:cs typeface="Helvetica Neue Light"/>
              </a:rPr>
              <a:t>Sponsoring</a:t>
            </a:r>
          </a:p>
          <a:p>
            <a:pPr marL="742950" lvl="1" indent="-285750" algn="just">
              <a:lnSpc>
                <a:spcPct val="125000"/>
              </a:lnSpc>
              <a:buFontTx/>
              <a:buChar char="-"/>
            </a:pPr>
            <a:r>
              <a:rPr lang="de-CH" sz="2000" i="1" dirty="0">
                <a:solidFill>
                  <a:srgbClr val="0A3087"/>
                </a:solidFill>
                <a:latin typeface="Helvetica Neue Light"/>
                <a:cs typeface="Helvetica Neue Light"/>
              </a:rPr>
              <a:t>Seminars &amp; </a:t>
            </a:r>
            <a:r>
              <a:rPr lang="de-CH" sz="2000" i="1" dirty="0" err="1">
                <a:solidFill>
                  <a:srgbClr val="0A3087"/>
                </a:solidFill>
                <a:latin typeface="Helvetica Neue Light"/>
                <a:cs typeface="Helvetica Neue Light"/>
              </a:rPr>
              <a:t>Conferences</a:t>
            </a:r>
            <a:endParaRPr lang="de-CH" sz="2000" i="1" dirty="0">
              <a:solidFill>
                <a:srgbClr val="0A3087"/>
              </a:solidFill>
              <a:latin typeface="Helvetica Neue Light"/>
              <a:cs typeface="Helvetica Neue Light"/>
            </a:endParaRPr>
          </a:p>
          <a:p>
            <a:pPr marL="742950" lvl="1" indent="-285750" algn="just">
              <a:lnSpc>
                <a:spcPct val="125000"/>
              </a:lnSpc>
              <a:buFontTx/>
              <a:buChar char="-"/>
            </a:pPr>
            <a:r>
              <a:rPr lang="de-CH" sz="2000" i="1" dirty="0">
                <a:solidFill>
                  <a:srgbClr val="0A3087"/>
                </a:solidFill>
                <a:latin typeface="Helvetica Neue Light"/>
                <a:cs typeface="Helvetica Neue Light"/>
              </a:rPr>
              <a:t>ELSA </a:t>
            </a:r>
            <a:r>
              <a:rPr lang="de-CH" sz="2000" i="1" dirty="0" err="1">
                <a:solidFill>
                  <a:srgbClr val="0A3087"/>
                </a:solidFill>
                <a:latin typeface="Helvetica Neue Light"/>
                <a:cs typeface="Helvetica Neue Light"/>
              </a:rPr>
              <a:t>Traineeship</a:t>
            </a:r>
            <a:endParaRPr lang="de-CH" sz="2000" i="1" dirty="0">
              <a:solidFill>
                <a:srgbClr val="0A3087"/>
              </a:solidFill>
              <a:latin typeface="Helvetica Neue Light"/>
              <a:cs typeface="Helvetica Neue Light"/>
            </a:endParaRPr>
          </a:p>
          <a:p>
            <a:pPr marL="742950" lvl="1" indent="-285750" algn="just">
              <a:lnSpc>
                <a:spcPct val="125000"/>
              </a:lnSpc>
              <a:buFontTx/>
              <a:buChar char="-"/>
            </a:pPr>
            <a:r>
              <a:rPr lang="de-CH" sz="2000" i="1" dirty="0">
                <a:solidFill>
                  <a:srgbClr val="0A3087"/>
                </a:solidFill>
                <a:latin typeface="Helvetica Neue Light"/>
                <a:cs typeface="Helvetica Neue Light"/>
              </a:rPr>
              <a:t>Alumni</a:t>
            </a:r>
          </a:p>
          <a:p>
            <a:pPr marL="742950" lvl="1" indent="-285750" algn="just">
              <a:lnSpc>
                <a:spcPct val="125000"/>
              </a:lnSpc>
              <a:buFontTx/>
              <a:buChar char="-"/>
            </a:pPr>
            <a:r>
              <a:rPr lang="de-CH" sz="2000" i="1" dirty="0">
                <a:solidFill>
                  <a:srgbClr val="0A3087"/>
                </a:solidFill>
                <a:latin typeface="Helvetica Neue Light"/>
                <a:cs typeface="Helvetica Neue Light"/>
              </a:rPr>
              <a:t>Koordinator</a:t>
            </a:r>
          </a:p>
          <a:p>
            <a:pPr marL="285750" indent="-285750" algn="just">
              <a:lnSpc>
                <a:spcPct val="125000"/>
              </a:lnSpc>
              <a:buFontTx/>
              <a:buChar char="-"/>
            </a:pPr>
            <a:endParaRPr lang="de-CH" sz="1600" dirty="0">
              <a:solidFill>
                <a:srgbClr val="0A3087"/>
              </a:solidFill>
              <a:latin typeface="Helvetica Neue Light"/>
              <a:cs typeface="Helvetica Neue Light"/>
            </a:endParaRPr>
          </a:p>
        </p:txBody>
      </p:sp>
      <p:pic>
        <p:nvPicPr>
          <p:cNvPr id="4" name="Bild 3" descr="switzerland_lg_cross_white.eps"/>
          <p:cNvPicPr>
            <a:picLocks noChangeAspect="1"/>
          </p:cNvPicPr>
          <p:nvPr/>
        </p:nvPicPr>
        <p:blipFill>
          <a:blip r:embed="rId3"/>
          <a:stretch>
            <a:fillRect/>
          </a:stretch>
        </p:blipFill>
        <p:spPr>
          <a:xfrm>
            <a:off x="228600" y="381000"/>
            <a:ext cx="1561900" cy="1143000"/>
          </a:xfrm>
          <a:prstGeom prst="rect">
            <a:avLst/>
          </a:prstGeom>
        </p:spPr>
      </p:pic>
    </p:spTree>
    <p:extLst>
      <p:ext uri="{BB962C8B-B14F-4D97-AF65-F5344CB8AC3E}">
        <p14:creationId xmlns:p14="http://schemas.microsoft.com/office/powerpoint/2010/main" val="492156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3768" y="260648"/>
            <a:ext cx="6120680" cy="1143000"/>
          </a:xfrm>
        </p:spPr>
        <p:txBody>
          <a:bodyPr/>
          <a:lstStyle/>
          <a:p>
            <a:pPr algn="l"/>
            <a:r>
              <a:rPr lang="sv-SE" b="1" dirty="0">
                <a:latin typeface="Helvetica Neue Light"/>
                <a:cs typeface="Helvetica Neue Light"/>
              </a:rPr>
              <a:t>Präsident</a:t>
            </a:r>
            <a:endParaRPr lang="en-GB" b="1" dirty="0">
              <a:latin typeface="Helvetica Neue Light"/>
              <a:cs typeface="Helvetica Neue Light"/>
            </a:endParaRPr>
          </a:p>
        </p:txBody>
      </p:sp>
      <p:sp>
        <p:nvSpPr>
          <p:cNvPr id="5" name="TextBox 4"/>
          <p:cNvSpPr txBox="1"/>
          <p:nvPr/>
        </p:nvSpPr>
        <p:spPr>
          <a:xfrm>
            <a:off x="2555776" y="1524000"/>
            <a:ext cx="6120680" cy="4599592"/>
          </a:xfrm>
          <a:prstGeom prst="rect">
            <a:avLst/>
          </a:prstGeom>
          <a:noFill/>
        </p:spPr>
        <p:txBody>
          <a:bodyPr wrap="square" rtlCol="0">
            <a:spAutoFit/>
          </a:bodyPr>
          <a:lstStyle/>
          <a:p>
            <a:pPr marL="342900" indent="-342900" algn="just">
              <a:lnSpc>
                <a:spcPct val="125000"/>
              </a:lnSpc>
              <a:buFontTx/>
              <a:buChar char="-"/>
            </a:pPr>
            <a:r>
              <a:rPr lang="de-CH" sz="2000" b="1" dirty="0">
                <a:solidFill>
                  <a:srgbClr val="0A3087"/>
                </a:solidFill>
                <a:latin typeface="Helvetica Neue Light"/>
                <a:cs typeface="Helvetica Neue Light"/>
              </a:rPr>
              <a:t>Vereinsleitung</a:t>
            </a:r>
          </a:p>
          <a:p>
            <a:pPr marL="342900" indent="-342900" algn="just">
              <a:lnSpc>
                <a:spcPct val="125000"/>
              </a:lnSpc>
              <a:buFontTx/>
              <a:buChar char="-"/>
            </a:pPr>
            <a:r>
              <a:rPr lang="de-CH" sz="2000" b="1" dirty="0">
                <a:solidFill>
                  <a:srgbClr val="0A3087"/>
                </a:solidFill>
                <a:latin typeface="Helvetica Neue Light"/>
                <a:cs typeface="Helvetica Neue Light"/>
              </a:rPr>
              <a:t>Überblick über den gesamten Verein und Vorstandsaktivitäten</a:t>
            </a:r>
          </a:p>
          <a:p>
            <a:pPr marL="342900" indent="-342900" algn="just">
              <a:lnSpc>
                <a:spcPct val="125000"/>
              </a:lnSpc>
              <a:buFontTx/>
              <a:buChar char="-"/>
            </a:pPr>
            <a:r>
              <a:rPr lang="de-CH" sz="2000" b="1" dirty="0">
                <a:solidFill>
                  <a:srgbClr val="0A3087"/>
                </a:solidFill>
                <a:latin typeface="Helvetica Neue Light"/>
                <a:cs typeface="Helvetica Neue Light"/>
              </a:rPr>
              <a:t>Sitzungsvorbereitung und -leitung</a:t>
            </a:r>
          </a:p>
          <a:p>
            <a:pPr marL="342900" indent="-342900" algn="just">
              <a:lnSpc>
                <a:spcPct val="125000"/>
              </a:lnSpc>
              <a:buFontTx/>
              <a:buChar char="-"/>
            </a:pPr>
            <a:r>
              <a:rPr lang="de-CH" sz="2000" b="1" dirty="0" err="1">
                <a:solidFill>
                  <a:srgbClr val="0A3087"/>
                </a:solidFill>
                <a:latin typeface="Helvetica Neue Light"/>
                <a:cs typeface="Helvetica Neue Light"/>
              </a:rPr>
              <a:t>External</a:t>
            </a:r>
            <a:r>
              <a:rPr lang="de-CH" sz="2000" b="1" dirty="0">
                <a:solidFill>
                  <a:srgbClr val="0A3087"/>
                </a:solidFill>
                <a:latin typeface="Helvetica Neue Light"/>
                <a:cs typeface="Helvetica Neue Light"/>
              </a:rPr>
              <a:t> Relations </a:t>
            </a:r>
            <a:r>
              <a:rPr lang="de-CH" sz="2000" dirty="0">
                <a:solidFill>
                  <a:srgbClr val="0A3087"/>
                </a:solidFill>
                <a:latin typeface="Helvetica Neue Light"/>
                <a:cs typeface="Helvetica Neue Light"/>
              </a:rPr>
              <a:t>(Law School, SHSG, andere Vereine und Partner)</a:t>
            </a:r>
          </a:p>
          <a:p>
            <a:pPr marL="342900" indent="-342900" algn="just">
              <a:lnSpc>
                <a:spcPct val="125000"/>
              </a:lnSpc>
              <a:buFontTx/>
              <a:buChar char="-"/>
            </a:pPr>
            <a:r>
              <a:rPr lang="de-CH" sz="2000" b="1" dirty="0">
                <a:solidFill>
                  <a:srgbClr val="0A3087"/>
                </a:solidFill>
                <a:latin typeface="Helvetica Neue Light"/>
                <a:cs typeface="Helvetica Neue Light"/>
              </a:rPr>
              <a:t>Kummerkasten für Mitglieder und Vorstand</a:t>
            </a:r>
          </a:p>
          <a:p>
            <a:pPr marL="342900" indent="-342900" algn="just">
              <a:lnSpc>
                <a:spcPct val="125000"/>
              </a:lnSpc>
              <a:buFontTx/>
              <a:buChar char="-"/>
            </a:pPr>
            <a:r>
              <a:rPr lang="de-CH" sz="2000" b="1" dirty="0">
                <a:solidFill>
                  <a:srgbClr val="0A3087"/>
                </a:solidFill>
                <a:latin typeface="Helvetica Neue Light"/>
                <a:cs typeface="Helvetica Neue Light"/>
              </a:rPr>
              <a:t>Vorbereitung Vereinsversammlung</a:t>
            </a:r>
          </a:p>
          <a:p>
            <a:pPr marL="342900" indent="-342900" algn="just">
              <a:lnSpc>
                <a:spcPct val="125000"/>
              </a:lnSpc>
              <a:buFontTx/>
              <a:buChar char="-"/>
            </a:pPr>
            <a:r>
              <a:rPr lang="de-CH" sz="2000" b="1" dirty="0">
                <a:solidFill>
                  <a:srgbClr val="0A3087"/>
                </a:solidFill>
                <a:latin typeface="Helvetica Neue Light"/>
                <a:cs typeface="Helvetica Neue Light"/>
              </a:rPr>
              <a:t>Verwaltung des Mail-Kontos</a:t>
            </a:r>
          </a:p>
          <a:p>
            <a:pPr marL="342900" indent="-342900" algn="just">
              <a:lnSpc>
                <a:spcPct val="125000"/>
              </a:lnSpc>
              <a:buFontTx/>
              <a:buChar char="-"/>
            </a:pPr>
            <a:r>
              <a:rPr lang="de-CH" sz="2000" b="1" dirty="0">
                <a:solidFill>
                  <a:srgbClr val="0A3087"/>
                </a:solidFill>
                <a:latin typeface="Helvetica Neue Light"/>
                <a:cs typeface="Helvetica Neue Light"/>
              </a:rPr>
              <a:t>«Mädchen für alles» </a:t>
            </a:r>
          </a:p>
          <a:p>
            <a:pPr marL="342900" indent="-342900" algn="just">
              <a:lnSpc>
                <a:spcPct val="125000"/>
              </a:lnSpc>
              <a:buFontTx/>
              <a:buChar char="-"/>
            </a:pPr>
            <a:r>
              <a:rPr lang="de-CH" sz="2000" b="1" dirty="0">
                <a:solidFill>
                  <a:srgbClr val="0A3087"/>
                </a:solidFill>
                <a:latin typeface="Helvetica Neue Light"/>
                <a:cs typeface="Helvetica Neue Light"/>
              </a:rPr>
              <a:t>Vertretung ELSA SG an NCM</a:t>
            </a:r>
            <a:endParaRPr lang="de-CH" sz="2000" dirty="0">
              <a:solidFill>
                <a:srgbClr val="0A3087"/>
              </a:solidFill>
              <a:latin typeface="Helvetica Neue Light"/>
              <a:cs typeface="Helvetica Neue Light"/>
            </a:endParaRPr>
          </a:p>
          <a:p>
            <a:pPr marL="342900" indent="-342900" algn="just">
              <a:lnSpc>
                <a:spcPct val="125000"/>
              </a:lnSpc>
              <a:buFontTx/>
              <a:buChar char="-"/>
            </a:pPr>
            <a:endParaRPr lang="de-CH" sz="1600" dirty="0">
              <a:solidFill>
                <a:srgbClr val="0A3087"/>
              </a:solidFill>
              <a:latin typeface="Helvetica Neue Light"/>
              <a:cs typeface="Helvetica Neue Light"/>
            </a:endParaRPr>
          </a:p>
        </p:txBody>
      </p:sp>
      <p:pic>
        <p:nvPicPr>
          <p:cNvPr id="4" name="Bild 3" descr="switzerland_lg_cross_white.eps"/>
          <p:cNvPicPr>
            <a:picLocks noChangeAspect="1"/>
          </p:cNvPicPr>
          <p:nvPr/>
        </p:nvPicPr>
        <p:blipFill>
          <a:blip r:embed="rId3"/>
          <a:stretch>
            <a:fillRect/>
          </a:stretch>
        </p:blipFill>
        <p:spPr>
          <a:xfrm>
            <a:off x="228600" y="381000"/>
            <a:ext cx="1561900" cy="1143000"/>
          </a:xfrm>
          <a:prstGeom prst="rect">
            <a:avLst/>
          </a:prstGeom>
        </p:spPr>
      </p:pic>
    </p:spTree>
    <p:extLst>
      <p:ext uri="{BB962C8B-B14F-4D97-AF65-F5344CB8AC3E}">
        <p14:creationId xmlns:p14="http://schemas.microsoft.com/office/powerpoint/2010/main" val="255661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3768" y="260648"/>
            <a:ext cx="6120680" cy="1143000"/>
          </a:xfrm>
        </p:spPr>
        <p:txBody>
          <a:bodyPr/>
          <a:lstStyle/>
          <a:p>
            <a:pPr algn="l"/>
            <a:r>
              <a:rPr lang="sv-SE" b="1" dirty="0">
                <a:latin typeface="Helvetica Neue Light"/>
                <a:cs typeface="Helvetica Neue Light"/>
              </a:rPr>
              <a:t>SecGen</a:t>
            </a:r>
            <a:endParaRPr lang="en-GB" b="1" dirty="0">
              <a:latin typeface="Helvetica Neue Light"/>
              <a:cs typeface="Helvetica Neue Light"/>
            </a:endParaRPr>
          </a:p>
        </p:txBody>
      </p:sp>
      <p:sp>
        <p:nvSpPr>
          <p:cNvPr id="5" name="TextBox 4"/>
          <p:cNvSpPr txBox="1"/>
          <p:nvPr/>
        </p:nvSpPr>
        <p:spPr>
          <a:xfrm>
            <a:off x="2555776" y="1524000"/>
            <a:ext cx="6120680" cy="4283609"/>
          </a:xfrm>
          <a:prstGeom prst="rect">
            <a:avLst/>
          </a:prstGeom>
          <a:noFill/>
        </p:spPr>
        <p:txBody>
          <a:bodyPr wrap="square" rtlCol="0">
            <a:spAutoFit/>
          </a:bodyPr>
          <a:lstStyle/>
          <a:p>
            <a:pPr marL="342900" indent="-342900" algn="just">
              <a:lnSpc>
                <a:spcPct val="125000"/>
              </a:lnSpc>
              <a:buFontTx/>
              <a:buChar char="-"/>
            </a:pPr>
            <a:r>
              <a:rPr lang="de-CH" sz="2000" b="1" dirty="0">
                <a:solidFill>
                  <a:srgbClr val="0A3087"/>
                </a:solidFill>
                <a:latin typeface="Helvetica Neue Light"/>
                <a:cs typeface="Helvetica Neue Light"/>
              </a:rPr>
              <a:t>Sitzungsvorbereitung </a:t>
            </a:r>
            <a:r>
              <a:rPr lang="de-CH" sz="2000" dirty="0">
                <a:solidFill>
                  <a:srgbClr val="0A3087"/>
                </a:solidFill>
                <a:latin typeface="Helvetica Neue Light"/>
                <a:cs typeface="Helvetica Neue Light"/>
              </a:rPr>
              <a:t>(Doodle, Traktanden, Raumreservation oder Aufsetzung Zoom Meeting)</a:t>
            </a:r>
          </a:p>
          <a:p>
            <a:pPr marL="342900" indent="-342900" algn="just">
              <a:lnSpc>
                <a:spcPct val="125000"/>
              </a:lnSpc>
              <a:buFontTx/>
              <a:buChar char="-"/>
            </a:pPr>
            <a:r>
              <a:rPr lang="de-CH" sz="2000" b="1" dirty="0">
                <a:solidFill>
                  <a:srgbClr val="0A3087"/>
                </a:solidFill>
                <a:latin typeface="Helvetica Neue Light"/>
                <a:cs typeface="Helvetica Neue Light"/>
              </a:rPr>
              <a:t>Protokollführung während Sitzung</a:t>
            </a:r>
          </a:p>
          <a:p>
            <a:pPr marL="342900" indent="-342900" algn="just">
              <a:lnSpc>
                <a:spcPct val="125000"/>
              </a:lnSpc>
              <a:buFontTx/>
              <a:buChar char="-"/>
            </a:pPr>
            <a:r>
              <a:rPr lang="de-CH" sz="2000" b="1" dirty="0">
                <a:solidFill>
                  <a:srgbClr val="0A3087"/>
                </a:solidFill>
                <a:latin typeface="Helvetica Neue Light"/>
                <a:cs typeface="Helvetica Neue Light"/>
              </a:rPr>
              <a:t>Verwaltung Mitglieder- und Alumni Liste</a:t>
            </a:r>
          </a:p>
          <a:p>
            <a:pPr marL="342900" indent="-342900" algn="just">
              <a:lnSpc>
                <a:spcPct val="125000"/>
              </a:lnSpc>
              <a:buFontTx/>
              <a:buChar char="-"/>
            </a:pPr>
            <a:r>
              <a:rPr lang="de-CH" sz="2000" b="1" dirty="0">
                <a:solidFill>
                  <a:srgbClr val="0A3087"/>
                </a:solidFill>
                <a:latin typeface="Helvetica Neue Light"/>
                <a:cs typeface="Helvetica Neue Light"/>
              </a:rPr>
              <a:t>Unterstützung des Präsidenten</a:t>
            </a:r>
          </a:p>
          <a:p>
            <a:pPr marL="342900" indent="-342900" algn="just">
              <a:lnSpc>
                <a:spcPct val="125000"/>
              </a:lnSpc>
              <a:buFontTx/>
              <a:buChar char="-"/>
            </a:pPr>
            <a:r>
              <a:rPr lang="de-CH" sz="2000" b="1" dirty="0">
                <a:solidFill>
                  <a:srgbClr val="0A3087"/>
                </a:solidFill>
                <a:latin typeface="Helvetica Neue Light"/>
                <a:cs typeface="Helvetica Neue Light"/>
              </a:rPr>
              <a:t>«Wächter der Regeln» </a:t>
            </a:r>
            <a:r>
              <a:rPr lang="de-CH" sz="2000" dirty="0">
                <a:solidFill>
                  <a:srgbClr val="0A3087"/>
                </a:solidFill>
                <a:latin typeface="Helvetica Neue Light"/>
                <a:cs typeface="Helvetica Neue Light"/>
              </a:rPr>
              <a:t>(Sauberes Prozedere, Kenntnis der Statuten und Reglemente)</a:t>
            </a:r>
          </a:p>
          <a:p>
            <a:pPr marL="342900" indent="-342900" algn="just">
              <a:lnSpc>
                <a:spcPct val="125000"/>
              </a:lnSpc>
              <a:buFontTx/>
              <a:buChar char="-"/>
            </a:pPr>
            <a:r>
              <a:rPr lang="de-CH" sz="2000" b="1" dirty="0">
                <a:solidFill>
                  <a:srgbClr val="0A3087"/>
                </a:solidFill>
                <a:latin typeface="Helvetica Neue Light"/>
                <a:cs typeface="Helvetica Neue Light"/>
              </a:rPr>
              <a:t>Administrative Aufgaben </a:t>
            </a:r>
            <a:r>
              <a:rPr lang="de-CH" sz="2000" dirty="0">
                <a:solidFill>
                  <a:srgbClr val="0A3087"/>
                </a:solidFill>
                <a:latin typeface="Helvetica Neue Light"/>
                <a:cs typeface="Helvetica Neue Light"/>
              </a:rPr>
              <a:t>(Verwaltung Google Drive, Mailkonto, Eventliste, etc.)</a:t>
            </a:r>
          </a:p>
          <a:p>
            <a:pPr marL="342900" indent="-342900" algn="just">
              <a:lnSpc>
                <a:spcPct val="125000"/>
              </a:lnSpc>
              <a:buFontTx/>
              <a:buChar char="-"/>
            </a:pPr>
            <a:r>
              <a:rPr lang="de-CH" sz="2000" b="1" dirty="0">
                <a:solidFill>
                  <a:srgbClr val="0A3087"/>
                </a:solidFill>
                <a:latin typeface="Helvetica Neue Light"/>
                <a:cs typeface="Helvetica Neue Light"/>
              </a:rPr>
              <a:t>Vertretung ELSA SG an NCM</a:t>
            </a:r>
          </a:p>
          <a:p>
            <a:pPr marL="342900" indent="-342900" algn="just">
              <a:lnSpc>
                <a:spcPct val="125000"/>
              </a:lnSpc>
              <a:buFontTx/>
              <a:buChar char="-"/>
            </a:pPr>
            <a:endParaRPr lang="de-CH" sz="2000" dirty="0">
              <a:solidFill>
                <a:srgbClr val="0A3087"/>
              </a:solidFill>
              <a:latin typeface="Helvetica Neue Light"/>
              <a:cs typeface="Helvetica Neue Light"/>
            </a:endParaRPr>
          </a:p>
        </p:txBody>
      </p:sp>
      <p:pic>
        <p:nvPicPr>
          <p:cNvPr id="4" name="Bild 3" descr="switzerland_lg_cross_white.eps"/>
          <p:cNvPicPr>
            <a:picLocks noChangeAspect="1"/>
          </p:cNvPicPr>
          <p:nvPr/>
        </p:nvPicPr>
        <p:blipFill>
          <a:blip r:embed="rId3"/>
          <a:stretch>
            <a:fillRect/>
          </a:stretch>
        </p:blipFill>
        <p:spPr>
          <a:xfrm>
            <a:off x="228600" y="381000"/>
            <a:ext cx="1561900" cy="1143000"/>
          </a:xfrm>
          <a:prstGeom prst="rect">
            <a:avLst/>
          </a:prstGeom>
        </p:spPr>
      </p:pic>
    </p:spTree>
    <p:extLst>
      <p:ext uri="{BB962C8B-B14F-4D97-AF65-F5344CB8AC3E}">
        <p14:creationId xmlns:p14="http://schemas.microsoft.com/office/powerpoint/2010/main" val="4264274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3768" y="260648"/>
            <a:ext cx="6120680" cy="1143000"/>
          </a:xfrm>
        </p:spPr>
        <p:txBody>
          <a:bodyPr/>
          <a:lstStyle/>
          <a:p>
            <a:pPr algn="l"/>
            <a:r>
              <a:rPr lang="en-GB" b="1" dirty="0">
                <a:latin typeface="Helvetica Neue Light"/>
                <a:cs typeface="Helvetica Neue Light"/>
              </a:rPr>
              <a:t>Treasurer</a:t>
            </a:r>
          </a:p>
        </p:txBody>
      </p:sp>
      <p:sp>
        <p:nvSpPr>
          <p:cNvPr id="5" name="TextBox 4"/>
          <p:cNvSpPr txBox="1"/>
          <p:nvPr/>
        </p:nvSpPr>
        <p:spPr>
          <a:xfrm>
            <a:off x="2555776" y="1524000"/>
            <a:ext cx="6120680" cy="2744726"/>
          </a:xfrm>
          <a:prstGeom prst="rect">
            <a:avLst/>
          </a:prstGeom>
          <a:noFill/>
        </p:spPr>
        <p:txBody>
          <a:bodyPr wrap="square" rtlCol="0">
            <a:spAutoFit/>
          </a:bodyPr>
          <a:lstStyle/>
          <a:p>
            <a:pPr marL="342900" indent="-342900" algn="just">
              <a:lnSpc>
                <a:spcPct val="125000"/>
              </a:lnSpc>
              <a:buFontTx/>
              <a:buChar char="-"/>
            </a:pPr>
            <a:r>
              <a:rPr lang="de-CH" sz="2000" b="1" dirty="0">
                <a:solidFill>
                  <a:srgbClr val="0A3087"/>
                </a:solidFill>
                <a:latin typeface="Helvetica Neue Light"/>
                <a:cs typeface="Helvetica Neue Light"/>
              </a:rPr>
              <a:t>Geldverwaltung</a:t>
            </a:r>
          </a:p>
          <a:p>
            <a:pPr marL="342900" indent="-342900" algn="just">
              <a:lnSpc>
                <a:spcPct val="125000"/>
              </a:lnSpc>
              <a:buFontTx/>
              <a:buChar char="-"/>
            </a:pPr>
            <a:r>
              <a:rPr lang="de-CH" sz="2000" b="1" dirty="0">
                <a:solidFill>
                  <a:srgbClr val="0A3087"/>
                </a:solidFill>
                <a:latin typeface="Helvetica Neue Light"/>
                <a:cs typeface="Helvetica Neue Light"/>
              </a:rPr>
              <a:t>Erstellen des Eventbudgets</a:t>
            </a:r>
          </a:p>
          <a:p>
            <a:pPr marL="342900" indent="-342900" algn="just">
              <a:lnSpc>
                <a:spcPct val="125000"/>
              </a:lnSpc>
              <a:buFontTx/>
              <a:buChar char="-"/>
            </a:pPr>
            <a:r>
              <a:rPr lang="de-CH" sz="2000" b="1" dirty="0">
                <a:solidFill>
                  <a:srgbClr val="0A3087"/>
                </a:solidFill>
                <a:latin typeface="Helvetica Neue Light"/>
                <a:cs typeface="Helvetica Neue Light"/>
              </a:rPr>
              <a:t>Kontoführung</a:t>
            </a:r>
          </a:p>
          <a:p>
            <a:pPr marL="342900" indent="-342900" algn="just">
              <a:lnSpc>
                <a:spcPct val="125000"/>
              </a:lnSpc>
              <a:buFontTx/>
              <a:buChar char="-"/>
            </a:pPr>
            <a:r>
              <a:rPr lang="de-CH" sz="2000" b="1" dirty="0">
                <a:solidFill>
                  <a:srgbClr val="0A3087"/>
                </a:solidFill>
                <a:latin typeface="Helvetica Neue Light"/>
                <a:cs typeface="Helvetica Neue Light"/>
              </a:rPr>
              <a:t>Erstellung Budget/Jahresrechnung für GV</a:t>
            </a:r>
          </a:p>
          <a:p>
            <a:pPr marL="342900" indent="-342900" algn="just">
              <a:lnSpc>
                <a:spcPct val="125000"/>
              </a:lnSpc>
              <a:buFontTx/>
              <a:buChar char="-"/>
            </a:pPr>
            <a:r>
              <a:rPr lang="de-CH" sz="2000" b="1" dirty="0">
                <a:solidFill>
                  <a:srgbClr val="0A3087"/>
                </a:solidFill>
                <a:latin typeface="Helvetica Neue Light"/>
                <a:cs typeface="Helvetica Neue Light"/>
              </a:rPr>
              <a:t>Spesenabrechnungen</a:t>
            </a:r>
          </a:p>
          <a:p>
            <a:pPr marL="342900" indent="-342900" algn="just">
              <a:lnSpc>
                <a:spcPct val="125000"/>
              </a:lnSpc>
              <a:buFontTx/>
              <a:buChar char="-"/>
            </a:pPr>
            <a:r>
              <a:rPr lang="de-CH" sz="2000" b="1" dirty="0">
                <a:solidFill>
                  <a:srgbClr val="0A3087"/>
                </a:solidFill>
                <a:latin typeface="Helvetica Neue Light"/>
                <a:cs typeface="Helvetica Neue Light"/>
              </a:rPr>
              <a:t>Verwaltung der Karten </a:t>
            </a:r>
            <a:r>
              <a:rPr lang="de-CH" sz="2000" dirty="0">
                <a:solidFill>
                  <a:srgbClr val="0A3087"/>
                </a:solidFill>
                <a:latin typeface="Helvetica Neue Light"/>
                <a:cs typeface="Helvetica Neue Light"/>
              </a:rPr>
              <a:t>(Maestro, Top CC)</a:t>
            </a:r>
          </a:p>
          <a:p>
            <a:pPr marL="342900" indent="-342900" algn="just">
              <a:lnSpc>
                <a:spcPct val="125000"/>
              </a:lnSpc>
              <a:buFontTx/>
              <a:buChar char="-"/>
            </a:pPr>
            <a:r>
              <a:rPr lang="de-CH" sz="2000" b="1" dirty="0">
                <a:solidFill>
                  <a:srgbClr val="0A3087"/>
                </a:solidFill>
                <a:latin typeface="Helvetica Neue Light"/>
                <a:cs typeface="Helvetica Neue Light"/>
              </a:rPr>
              <a:t>Mitgliederverwaltung</a:t>
            </a:r>
          </a:p>
        </p:txBody>
      </p:sp>
      <p:pic>
        <p:nvPicPr>
          <p:cNvPr id="4" name="Bild 3" descr="switzerland_lg_cross_white.eps"/>
          <p:cNvPicPr>
            <a:picLocks noChangeAspect="1"/>
          </p:cNvPicPr>
          <p:nvPr/>
        </p:nvPicPr>
        <p:blipFill>
          <a:blip r:embed="rId3"/>
          <a:stretch>
            <a:fillRect/>
          </a:stretch>
        </p:blipFill>
        <p:spPr>
          <a:xfrm>
            <a:off x="228600" y="381000"/>
            <a:ext cx="1561900" cy="1143000"/>
          </a:xfrm>
          <a:prstGeom prst="rect">
            <a:avLst/>
          </a:prstGeom>
        </p:spPr>
      </p:pic>
    </p:spTree>
    <p:extLst>
      <p:ext uri="{BB962C8B-B14F-4D97-AF65-F5344CB8AC3E}">
        <p14:creationId xmlns:p14="http://schemas.microsoft.com/office/powerpoint/2010/main" val="2615899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3768" y="260648"/>
            <a:ext cx="6120680" cy="1143000"/>
          </a:xfrm>
        </p:spPr>
        <p:txBody>
          <a:bodyPr/>
          <a:lstStyle/>
          <a:p>
            <a:pPr algn="l"/>
            <a:r>
              <a:rPr lang="sv-SE" b="1" dirty="0">
                <a:latin typeface="Helvetica Neue Light"/>
                <a:cs typeface="Helvetica Neue Light"/>
              </a:rPr>
              <a:t>Marketing</a:t>
            </a:r>
            <a:endParaRPr lang="en-GB" b="1" dirty="0">
              <a:latin typeface="Helvetica Neue Light"/>
              <a:cs typeface="Helvetica Neue Light"/>
            </a:endParaRPr>
          </a:p>
        </p:txBody>
      </p:sp>
      <p:sp>
        <p:nvSpPr>
          <p:cNvPr id="5" name="TextBox 4"/>
          <p:cNvSpPr txBox="1"/>
          <p:nvPr/>
        </p:nvSpPr>
        <p:spPr>
          <a:xfrm>
            <a:off x="2555776" y="1524000"/>
            <a:ext cx="6120680" cy="2360005"/>
          </a:xfrm>
          <a:prstGeom prst="rect">
            <a:avLst/>
          </a:prstGeom>
          <a:noFill/>
        </p:spPr>
        <p:txBody>
          <a:bodyPr wrap="square" rtlCol="0">
            <a:spAutoFit/>
          </a:bodyPr>
          <a:lstStyle/>
          <a:p>
            <a:pPr marL="342900" indent="-342900" algn="just">
              <a:lnSpc>
                <a:spcPct val="125000"/>
              </a:lnSpc>
              <a:buFontTx/>
              <a:buChar char="-"/>
            </a:pPr>
            <a:r>
              <a:rPr lang="de-CH" sz="2000" b="1" dirty="0">
                <a:solidFill>
                  <a:srgbClr val="0A3087"/>
                </a:solidFill>
                <a:latin typeface="Helvetica Neue Light"/>
                <a:cs typeface="Helvetica Neue Light"/>
              </a:rPr>
              <a:t>Newsletter an Mitglieder (</a:t>
            </a:r>
            <a:r>
              <a:rPr lang="de-CH" sz="2000" b="1" dirty="0" err="1">
                <a:solidFill>
                  <a:srgbClr val="0A3087"/>
                </a:solidFill>
                <a:latin typeface="Helvetica Neue Light"/>
                <a:cs typeface="Helvetica Neue Light"/>
              </a:rPr>
              <a:t>Mailchimp</a:t>
            </a:r>
            <a:r>
              <a:rPr lang="de-CH" sz="2000" b="1" dirty="0">
                <a:solidFill>
                  <a:srgbClr val="0A3087"/>
                </a:solidFill>
                <a:latin typeface="Helvetica Neue Light"/>
                <a:cs typeface="Helvetica Neue Light"/>
              </a:rPr>
              <a:t>) alle 2 Wochen</a:t>
            </a:r>
          </a:p>
          <a:p>
            <a:pPr marL="342900" indent="-342900" algn="just">
              <a:lnSpc>
                <a:spcPct val="125000"/>
              </a:lnSpc>
              <a:buFontTx/>
              <a:buChar char="-"/>
            </a:pPr>
            <a:r>
              <a:rPr lang="de-CH" sz="2000" b="1" dirty="0">
                <a:solidFill>
                  <a:srgbClr val="0A3087"/>
                </a:solidFill>
                <a:latin typeface="Helvetica Neue Light"/>
                <a:cs typeface="Helvetica Neue Light"/>
              </a:rPr>
              <a:t>Verwaltung des Facebook, Instagram und LinkedIn Accounts</a:t>
            </a:r>
          </a:p>
          <a:p>
            <a:pPr marL="342900" indent="-342900" algn="just">
              <a:lnSpc>
                <a:spcPct val="125000"/>
              </a:lnSpc>
              <a:buFontTx/>
              <a:buChar char="-"/>
            </a:pPr>
            <a:r>
              <a:rPr lang="de-CH" sz="2000" b="1" dirty="0">
                <a:solidFill>
                  <a:srgbClr val="0A3087"/>
                </a:solidFill>
                <a:latin typeface="Helvetica Neue Light"/>
                <a:cs typeface="Helvetica Neue Light"/>
              </a:rPr>
              <a:t>Neu auch Verwaltung der SHSG App</a:t>
            </a:r>
          </a:p>
          <a:p>
            <a:pPr marL="342900" indent="-342900" algn="just">
              <a:lnSpc>
                <a:spcPct val="125000"/>
              </a:lnSpc>
              <a:buFontTx/>
              <a:buChar char="-"/>
            </a:pPr>
            <a:r>
              <a:rPr lang="de-CH" sz="2000" b="1" dirty="0">
                <a:solidFill>
                  <a:srgbClr val="0A3087"/>
                </a:solidFill>
                <a:latin typeface="Helvetica Neue Light"/>
                <a:cs typeface="Helvetica Neue Light"/>
              </a:rPr>
              <a:t>Verwaltung ELSA SG Homepage</a:t>
            </a:r>
          </a:p>
          <a:p>
            <a:pPr marL="342900" indent="-342900" algn="just">
              <a:lnSpc>
                <a:spcPct val="125000"/>
              </a:lnSpc>
              <a:buFontTx/>
              <a:buChar char="-"/>
            </a:pPr>
            <a:r>
              <a:rPr lang="de-CH" sz="2000" b="1" dirty="0">
                <a:solidFill>
                  <a:srgbClr val="0A3087"/>
                </a:solidFill>
                <a:latin typeface="Helvetica Neue Light"/>
                <a:cs typeface="Helvetica Neue Light"/>
              </a:rPr>
              <a:t>Stelleninserate schalten</a:t>
            </a:r>
          </a:p>
        </p:txBody>
      </p:sp>
      <p:pic>
        <p:nvPicPr>
          <p:cNvPr id="4" name="Bild 3" descr="switzerland_lg_cross_white.eps"/>
          <p:cNvPicPr>
            <a:picLocks noChangeAspect="1"/>
          </p:cNvPicPr>
          <p:nvPr/>
        </p:nvPicPr>
        <p:blipFill>
          <a:blip r:embed="rId3"/>
          <a:stretch>
            <a:fillRect/>
          </a:stretch>
        </p:blipFill>
        <p:spPr>
          <a:xfrm>
            <a:off x="228600" y="381000"/>
            <a:ext cx="1561900" cy="1143000"/>
          </a:xfrm>
          <a:prstGeom prst="rect">
            <a:avLst/>
          </a:prstGeom>
        </p:spPr>
      </p:pic>
    </p:spTree>
    <p:extLst>
      <p:ext uri="{BB962C8B-B14F-4D97-AF65-F5344CB8AC3E}">
        <p14:creationId xmlns:p14="http://schemas.microsoft.com/office/powerpoint/2010/main" val="2615899726"/>
      </p:ext>
    </p:extLst>
  </p:cSld>
  <p:clrMapOvr>
    <a:masterClrMapping/>
  </p:clrMapOvr>
</p:sld>
</file>

<file path=ppt/theme/theme1.xml><?xml version="1.0" encoding="utf-8"?>
<a:theme xmlns:a="http://schemas.openxmlformats.org/drawingml/2006/main" name="Präsentation GV 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Präsentation GV 2014</Template>
  <TotalTime>0</TotalTime>
  <Words>1150</Words>
  <Application>Microsoft Macintosh PowerPoint</Application>
  <PresentationFormat>Bildschirmpräsentation (4:3)</PresentationFormat>
  <Paragraphs>180</Paragraphs>
  <Slides>14</Slides>
  <Notes>12</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14</vt:i4>
      </vt:variant>
    </vt:vector>
  </HeadingPairs>
  <TitlesOfParts>
    <vt:vector size="19" baseType="lpstr">
      <vt:lpstr>Arial</vt:lpstr>
      <vt:lpstr>Calibri</vt:lpstr>
      <vt:lpstr>Helvetica Neue</vt:lpstr>
      <vt:lpstr>Helvetica Neue Light</vt:lpstr>
      <vt:lpstr>Präsentation GV 2014</vt:lpstr>
      <vt:lpstr>  Vorstands-informationsevent  ELSA St. Gallen  21. April 2022</vt:lpstr>
      <vt:lpstr>“A just world in which there is respect for human dignity and cultural diversity”</vt:lpstr>
      <vt:lpstr>Was ist ELSA?</vt:lpstr>
      <vt:lpstr>Was ist ELSA?</vt:lpstr>
      <vt:lpstr>Aufbau ELSA St.Gallen</vt:lpstr>
      <vt:lpstr>Präsident</vt:lpstr>
      <vt:lpstr>SecGen</vt:lpstr>
      <vt:lpstr>Treasurer</vt:lpstr>
      <vt:lpstr>Marketing</vt:lpstr>
      <vt:lpstr>Academic Activities</vt:lpstr>
      <vt:lpstr>Fragen zu den einzelnen Ressort?</vt:lpstr>
      <vt:lpstr>Zeitaufwand</vt:lpstr>
      <vt:lpstr>Offene Positionen</vt:lpstr>
      <vt:lpstr>Fragen?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Vorstands-informationsevent  ELSA St. Gallen  28. April 2015</dc:title>
  <dc:creator>Simona Serratore</dc:creator>
  <cp:lastModifiedBy>Stehrenberger, Katja</cp:lastModifiedBy>
  <cp:revision>32</cp:revision>
  <dcterms:created xsi:type="dcterms:W3CDTF">2015-04-28T11:42:53Z</dcterms:created>
  <dcterms:modified xsi:type="dcterms:W3CDTF">2022-04-21T16:52:22Z</dcterms:modified>
</cp:coreProperties>
</file>